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88" r:id="rId2"/>
    <p:sldId id="329" r:id="rId3"/>
    <p:sldId id="270" r:id="rId4"/>
    <p:sldId id="289" r:id="rId5"/>
    <p:sldId id="290" r:id="rId6"/>
    <p:sldId id="339" r:id="rId7"/>
    <p:sldId id="340" r:id="rId8"/>
    <p:sldId id="287" r:id="rId9"/>
    <p:sldId id="325" r:id="rId10"/>
    <p:sldId id="332" r:id="rId11"/>
    <p:sldId id="342" r:id="rId12"/>
    <p:sldId id="336" r:id="rId13"/>
    <p:sldId id="338" r:id="rId14"/>
    <p:sldId id="337" r:id="rId15"/>
    <p:sldId id="292" r:id="rId16"/>
    <p:sldId id="347" r:id="rId17"/>
    <p:sldId id="348" r:id="rId18"/>
    <p:sldId id="349" r:id="rId19"/>
    <p:sldId id="350" r:id="rId20"/>
    <p:sldId id="351" r:id="rId21"/>
    <p:sldId id="352" r:id="rId22"/>
    <p:sldId id="333" r:id="rId23"/>
    <p:sldId id="291" r:id="rId24"/>
    <p:sldId id="293" r:id="rId25"/>
    <p:sldId id="294" r:id="rId26"/>
    <p:sldId id="295" r:id="rId27"/>
    <p:sldId id="302" r:id="rId28"/>
    <p:sldId id="305" r:id="rId29"/>
    <p:sldId id="306" r:id="rId30"/>
    <p:sldId id="307" r:id="rId31"/>
    <p:sldId id="317" r:id="rId32"/>
    <p:sldId id="318" r:id="rId33"/>
    <p:sldId id="319" r:id="rId34"/>
    <p:sldId id="320" r:id="rId35"/>
    <p:sldId id="321" r:id="rId36"/>
    <p:sldId id="322" r:id="rId37"/>
    <p:sldId id="323" r:id="rId38"/>
    <p:sldId id="324" r:id="rId39"/>
    <p:sldId id="328" r:id="rId40"/>
    <p:sldId id="326" r:id="rId41"/>
    <p:sldId id="327" r:id="rId42"/>
    <p:sldId id="330" r:id="rId43"/>
    <p:sldId id="331" r:id="rId44"/>
    <p:sldId id="353" r:id="rId45"/>
    <p:sldId id="354" r:id="rId46"/>
    <p:sldId id="355" r:id="rId47"/>
    <p:sldId id="356" r:id="rId48"/>
    <p:sldId id="357" r:id="rId49"/>
    <p:sldId id="358" r:id="rId50"/>
    <p:sldId id="334" r:id="rId51"/>
    <p:sldId id="341" r:id="rId52"/>
    <p:sldId id="345" r:id="rId53"/>
    <p:sldId id="346" r:id="rId54"/>
    <p:sldId id="335" r:id="rId55"/>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9" autoAdjust="0"/>
    <p:restoredTop sz="94660"/>
  </p:normalViewPr>
  <p:slideViewPr>
    <p:cSldViewPr>
      <p:cViewPr varScale="1">
        <p:scale>
          <a:sx n="74" d="100"/>
          <a:sy n="74" d="100"/>
        </p:scale>
        <p:origin x="-10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987B5-3015-41FD-B892-CCAFCE45593C}" type="datetimeFigureOut">
              <a:rPr lang="cs-CZ" smtClean="0"/>
              <a:pPr/>
              <a:t>1.11.2014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764A3-6E3C-4FAD-901E-1D32CA68E93B}" type="slidenum">
              <a:rPr lang="cs-CZ" smtClean="0"/>
              <a:pPr/>
              <a:t>‹#›</a:t>
            </a:fld>
            <a:endParaRPr lang="cs-CZ"/>
          </a:p>
        </p:txBody>
      </p:sp>
    </p:spTree>
    <p:extLst>
      <p:ext uri="{BB962C8B-B14F-4D97-AF65-F5344CB8AC3E}">
        <p14:creationId xmlns:p14="http://schemas.microsoft.com/office/powerpoint/2010/main" xmlns="" val="3371817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57845-76B2-4BB2-B5DC-E1EDF5FB84BE}" type="slidenum">
              <a:rPr lang="cs-CZ"/>
              <a:pPr/>
              <a:t>15</a:t>
            </a:fld>
            <a:endParaRPr lang="cs-CZ"/>
          </a:p>
        </p:txBody>
      </p:sp>
      <p:sp>
        <p:nvSpPr>
          <p:cNvPr id="40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ATP Soukup</a:t>
            </a:r>
            <a:r>
              <a:rPr lang="cs-CZ" baseline="0" dirty="0" smtClean="0"/>
              <a:t> s.r.o. – </a:t>
            </a:r>
            <a:r>
              <a:rPr lang="cs-CZ" baseline="0" dirty="0" err="1" smtClean="0"/>
              <a:t>przerabialnia</a:t>
            </a:r>
            <a:r>
              <a:rPr lang="cs-CZ" baseline="0" dirty="0" smtClean="0"/>
              <a:t> w</a:t>
            </a:r>
            <a:r>
              <a:rPr lang="pl-PL" baseline="0" dirty="0" smtClean="0"/>
              <a:t>ęgla</a:t>
            </a:r>
            <a:endParaRPr lang="cs-CZ" dirty="0"/>
          </a:p>
        </p:txBody>
      </p:sp>
      <p:sp>
        <p:nvSpPr>
          <p:cNvPr id="4" name="Zástupný symbol pro číslo snímku 3"/>
          <p:cNvSpPr>
            <a:spLocks noGrp="1"/>
          </p:cNvSpPr>
          <p:nvPr>
            <p:ph type="sldNum" sz="quarter" idx="10"/>
          </p:nvPr>
        </p:nvSpPr>
        <p:spPr/>
        <p:txBody>
          <a:bodyPr/>
          <a:lstStyle/>
          <a:p>
            <a:fld id="{376513FA-A399-44DD-A223-B465ACB1DBF2}" type="slidenum">
              <a:rPr lang="cs-CZ" smtClean="0"/>
              <a:pPr/>
              <a:t>17</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http://www.</a:t>
            </a:r>
            <a:r>
              <a:rPr lang="cs-CZ" dirty="0" err="1" smtClean="0"/>
              <a:t>nosaki.com</a:t>
            </a:r>
            <a:r>
              <a:rPr lang="cs-CZ" dirty="0" smtClean="0"/>
              <a:t>/</a:t>
            </a:r>
            <a:r>
              <a:rPr lang="cs-CZ" dirty="0" err="1" smtClean="0"/>
              <a:t>nskDotCom</a:t>
            </a:r>
            <a:r>
              <a:rPr lang="cs-CZ" dirty="0" smtClean="0"/>
              <a:t>/</a:t>
            </a:r>
            <a:r>
              <a:rPr lang="cs-CZ" dirty="0" err="1" smtClean="0"/>
              <a:t>nskui</a:t>
            </a:r>
            <a:r>
              <a:rPr lang="cs-CZ" dirty="0" smtClean="0"/>
              <a:t>?</a:t>
            </a:r>
            <a:r>
              <a:rPr lang="cs-CZ" dirty="0" err="1" smtClean="0"/>
              <a:t>lng</a:t>
            </a:r>
            <a:r>
              <a:rPr lang="cs-CZ" dirty="0" smtClean="0"/>
              <a:t>=</a:t>
            </a:r>
            <a:r>
              <a:rPr lang="cs-CZ" dirty="0" err="1" smtClean="0"/>
              <a:t>en</a:t>
            </a:r>
            <a:r>
              <a:rPr lang="cs-CZ" dirty="0" smtClean="0"/>
              <a:t>&amp;</a:t>
            </a:r>
            <a:r>
              <a:rPr lang="cs-CZ" dirty="0" err="1" smtClean="0"/>
              <a:t>navig</a:t>
            </a:r>
            <a:r>
              <a:rPr lang="cs-CZ" dirty="0" smtClean="0"/>
              <a:t>=</a:t>
            </a:r>
            <a:r>
              <a:rPr lang="cs-CZ" dirty="0" err="1" smtClean="0"/>
              <a:t>industry</a:t>
            </a:r>
            <a:r>
              <a:rPr lang="cs-CZ" dirty="0" smtClean="0"/>
              <a:t>&amp;</a:t>
            </a:r>
            <a:r>
              <a:rPr lang="cs-CZ" dirty="0" err="1" smtClean="0"/>
              <a:t>content</a:t>
            </a:r>
            <a:r>
              <a:rPr lang="cs-CZ" dirty="0" smtClean="0"/>
              <a:t>=en.industry.20090511.html</a:t>
            </a:r>
          </a:p>
          <a:p>
            <a:endParaRPr lang="cs-CZ" dirty="0"/>
          </a:p>
        </p:txBody>
      </p:sp>
      <p:sp>
        <p:nvSpPr>
          <p:cNvPr id="4" name="Zástupný symbol pro číslo snímku 3"/>
          <p:cNvSpPr>
            <a:spLocks noGrp="1"/>
          </p:cNvSpPr>
          <p:nvPr>
            <p:ph type="sldNum" sz="quarter" idx="10"/>
          </p:nvPr>
        </p:nvSpPr>
        <p:spPr/>
        <p:txBody>
          <a:bodyPr/>
          <a:lstStyle/>
          <a:p>
            <a:fld id="{376513FA-A399-44DD-A223-B465ACB1DBF2}" type="slidenum">
              <a:rPr lang="cs-CZ" smtClean="0"/>
              <a:pPr/>
              <a:t>18</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http://infostart.ru/public/93587/</a:t>
            </a:r>
            <a:endParaRPr lang="cs-CZ" dirty="0"/>
          </a:p>
        </p:txBody>
      </p:sp>
      <p:sp>
        <p:nvSpPr>
          <p:cNvPr id="4" name="Zástupný symbol pro číslo snímku 3"/>
          <p:cNvSpPr>
            <a:spLocks noGrp="1"/>
          </p:cNvSpPr>
          <p:nvPr>
            <p:ph type="sldNum" sz="quarter" idx="10"/>
          </p:nvPr>
        </p:nvSpPr>
        <p:spPr/>
        <p:txBody>
          <a:bodyPr/>
          <a:lstStyle/>
          <a:p>
            <a:fld id="{376513FA-A399-44DD-A223-B465ACB1DBF2}" type="slidenum">
              <a:rPr lang="cs-CZ" smtClean="0"/>
              <a:pPr/>
              <a:t>45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http://www.</a:t>
            </a:r>
            <a:r>
              <a:rPr lang="cs-CZ" dirty="0" err="1" smtClean="0"/>
              <a:t>lean</a:t>
            </a:r>
            <a:r>
              <a:rPr lang="cs-CZ" dirty="0" smtClean="0"/>
              <a:t>-</a:t>
            </a:r>
            <a:r>
              <a:rPr lang="cs-CZ" dirty="0" err="1" smtClean="0"/>
              <a:t>manufacturing</a:t>
            </a:r>
            <a:r>
              <a:rPr lang="cs-CZ" dirty="0" smtClean="0"/>
              <a:t>-japan.</a:t>
            </a:r>
            <a:r>
              <a:rPr lang="cs-CZ" dirty="0" err="1" smtClean="0"/>
              <a:t>com</a:t>
            </a:r>
            <a:r>
              <a:rPr lang="cs-CZ" dirty="0" smtClean="0"/>
              <a:t>/</a:t>
            </a:r>
            <a:r>
              <a:rPr lang="cs-CZ" dirty="0" err="1" smtClean="0"/>
              <a:t>advanced</a:t>
            </a:r>
            <a:r>
              <a:rPr lang="cs-CZ" dirty="0" smtClean="0"/>
              <a:t>-</a:t>
            </a:r>
            <a:r>
              <a:rPr lang="cs-CZ" dirty="0" err="1" smtClean="0"/>
              <a:t>planning</a:t>
            </a:r>
            <a:r>
              <a:rPr lang="cs-CZ" dirty="0" smtClean="0"/>
              <a:t>-</a:t>
            </a:r>
            <a:r>
              <a:rPr lang="cs-CZ" dirty="0" err="1" smtClean="0"/>
              <a:t>scheduling</a:t>
            </a:r>
            <a:r>
              <a:rPr lang="cs-CZ" dirty="0" smtClean="0"/>
              <a:t>/</a:t>
            </a:r>
            <a:r>
              <a:rPr lang="cs-CZ" dirty="0" err="1" smtClean="0"/>
              <a:t>visualizing</a:t>
            </a:r>
            <a:r>
              <a:rPr lang="cs-CZ" dirty="0" smtClean="0"/>
              <a:t>/</a:t>
            </a:r>
            <a:r>
              <a:rPr lang="cs-CZ" dirty="0" err="1" smtClean="0"/>
              <a:t>kpi.html</a:t>
            </a:r>
            <a:endParaRPr lang="cs-CZ" dirty="0" smtClean="0"/>
          </a:p>
          <a:p>
            <a:r>
              <a:rPr lang="en-US" dirty="0" smtClean="0"/>
              <a:t>The KPI are calculated from the results of short- mid- and long-term schedules. KPI consist of such items as order KPI, resources KPI, product KPI and period KPI. This allows cost accounting for each item. </a:t>
            </a:r>
            <a:endParaRPr lang="cs-CZ" dirty="0"/>
          </a:p>
        </p:txBody>
      </p:sp>
      <p:sp>
        <p:nvSpPr>
          <p:cNvPr id="4" name="Zástupný symbol pro číslo snímku 3"/>
          <p:cNvSpPr>
            <a:spLocks noGrp="1"/>
          </p:cNvSpPr>
          <p:nvPr>
            <p:ph type="sldNum" sz="quarter" idx="10"/>
          </p:nvPr>
        </p:nvSpPr>
        <p:spPr/>
        <p:txBody>
          <a:bodyPr/>
          <a:lstStyle/>
          <a:p>
            <a:fld id="{376513FA-A399-44DD-A223-B465ACB1DBF2}" type="slidenum">
              <a:rPr lang="cs-CZ" smtClean="0"/>
              <a:pPr/>
              <a:t>46</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With these charts, we can see whether each order is on time for delivery, what the lead-time is, what the progress is, and the lead-time dispersion</a:t>
            </a:r>
            <a:endParaRPr lang="cs-CZ" dirty="0" smtClean="0"/>
          </a:p>
          <a:p>
            <a:r>
              <a:rPr lang="cs-CZ" dirty="0" smtClean="0"/>
              <a:t>http://www.</a:t>
            </a:r>
            <a:r>
              <a:rPr lang="cs-CZ" dirty="0" err="1" smtClean="0"/>
              <a:t>lean</a:t>
            </a:r>
            <a:r>
              <a:rPr lang="cs-CZ" dirty="0" smtClean="0"/>
              <a:t>-</a:t>
            </a:r>
            <a:r>
              <a:rPr lang="cs-CZ" dirty="0" err="1" smtClean="0"/>
              <a:t>manufacturing</a:t>
            </a:r>
            <a:r>
              <a:rPr lang="cs-CZ" dirty="0" smtClean="0"/>
              <a:t>-japan.</a:t>
            </a:r>
            <a:r>
              <a:rPr lang="cs-CZ" dirty="0" err="1" smtClean="0"/>
              <a:t>com</a:t>
            </a:r>
            <a:r>
              <a:rPr lang="cs-CZ" dirty="0" smtClean="0"/>
              <a:t>/</a:t>
            </a:r>
            <a:r>
              <a:rPr lang="cs-CZ" dirty="0" err="1" smtClean="0"/>
              <a:t>advanced</a:t>
            </a:r>
            <a:r>
              <a:rPr lang="cs-CZ" dirty="0" smtClean="0"/>
              <a:t>-</a:t>
            </a:r>
            <a:r>
              <a:rPr lang="cs-CZ" dirty="0" err="1" smtClean="0"/>
              <a:t>planning</a:t>
            </a:r>
            <a:r>
              <a:rPr lang="cs-CZ" dirty="0" smtClean="0"/>
              <a:t>-</a:t>
            </a:r>
            <a:r>
              <a:rPr lang="cs-CZ" dirty="0" err="1" smtClean="0"/>
              <a:t>scheduling</a:t>
            </a:r>
            <a:r>
              <a:rPr lang="cs-CZ" dirty="0" smtClean="0"/>
              <a:t>/</a:t>
            </a:r>
            <a:r>
              <a:rPr lang="cs-CZ" dirty="0" err="1" smtClean="0"/>
              <a:t>visualizing</a:t>
            </a:r>
            <a:r>
              <a:rPr lang="cs-CZ" dirty="0" smtClean="0"/>
              <a:t>/</a:t>
            </a:r>
            <a:r>
              <a:rPr lang="cs-CZ" dirty="0" err="1" smtClean="0"/>
              <a:t>orders.html</a:t>
            </a:r>
            <a:endParaRPr lang="cs-CZ" dirty="0"/>
          </a:p>
        </p:txBody>
      </p:sp>
      <p:sp>
        <p:nvSpPr>
          <p:cNvPr id="4" name="Zástupný symbol pro číslo snímku 3"/>
          <p:cNvSpPr>
            <a:spLocks noGrp="1"/>
          </p:cNvSpPr>
          <p:nvPr>
            <p:ph type="sldNum" sz="quarter" idx="10"/>
          </p:nvPr>
        </p:nvSpPr>
        <p:spPr/>
        <p:txBody>
          <a:bodyPr/>
          <a:lstStyle/>
          <a:p>
            <a:fld id="{376513FA-A399-44DD-A223-B465ACB1DBF2}" type="slidenum">
              <a:rPr lang="cs-CZ" smtClean="0"/>
              <a:pPr/>
              <a:t>47</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76513FA-A399-44DD-A223-B465ACB1DBF2}" type="slidenum">
              <a:rPr lang="cs-CZ" smtClean="0"/>
              <a:pPr/>
              <a:t>48</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F204F2E9-581E-4530-BC6B-0ADF5EA6EC44}"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A0C1EF8D-6832-4DC6-9C2C-BF31AF57D950}"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27CE51A8-1836-4E12-9349-D9105459788E}"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685800" y="1981200"/>
            <a:ext cx="3810000" cy="4114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klipart 3"/>
          <p:cNvSpPr>
            <a:spLocks noGrp="1"/>
          </p:cNvSpPr>
          <p:nvPr>
            <p:ph type="clipArt" sz="half" idx="2"/>
          </p:nvPr>
        </p:nvSpPr>
        <p:spPr>
          <a:xfrm>
            <a:off x="4648200" y="1981200"/>
            <a:ext cx="3810000" cy="4114800"/>
          </a:xfrm>
        </p:spPr>
        <p:txBody>
          <a:bodyPr/>
          <a:lstStyle/>
          <a:p>
            <a:endParaRPr lang="cs-CZ"/>
          </a:p>
        </p:txBody>
      </p:sp>
      <p:sp>
        <p:nvSpPr>
          <p:cNvPr id="5" name="Zástupný symbol pro datum 4"/>
          <p:cNvSpPr>
            <a:spLocks noGrp="1"/>
          </p:cNvSpPr>
          <p:nvPr>
            <p:ph type="dt" sz="half" idx="10"/>
          </p:nvPr>
        </p:nvSpPr>
        <p:spPr>
          <a:xfrm>
            <a:off x="685800" y="6248400"/>
            <a:ext cx="1905000" cy="457200"/>
          </a:xfrm>
        </p:spPr>
        <p:txBody>
          <a:bodyPr/>
          <a:lstStyle>
            <a:lvl1pPr>
              <a:defRPr/>
            </a:lvl1pPr>
          </a:lstStyle>
          <a:p>
            <a:endParaRPr lang="cs-CZ"/>
          </a:p>
        </p:txBody>
      </p:sp>
      <p:sp>
        <p:nvSpPr>
          <p:cNvPr id="6" name="Zástupný symbol pro zápatí 5"/>
          <p:cNvSpPr>
            <a:spLocks noGrp="1"/>
          </p:cNvSpPr>
          <p:nvPr>
            <p:ph type="ftr" sz="quarter" idx="11"/>
          </p:nvPr>
        </p:nvSpPr>
        <p:spPr>
          <a:xfrm>
            <a:off x="3124200" y="6248400"/>
            <a:ext cx="2895600" cy="457200"/>
          </a:xfrm>
        </p:spPr>
        <p:txBody>
          <a:bodyPr/>
          <a:lstStyle>
            <a:lvl1pPr>
              <a:defRPr/>
            </a:lvl1pPr>
          </a:lstStyle>
          <a:p>
            <a:r>
              <a:rPr lang="cs-CZ"/>
              <a:t>ADAM - IS4I FORUM 2009</a:t>
            </a:r>
          </a:p>
        </p:txBody>
      </p:sp>
      <p:sp>
        <p:nvSpPr>
          <p:cNvPr id="7" name="Zástupný symbol pro číslo snímku 6"/>
          <p:cNvSpPr>
            <a:spLocks noGrp="1"/>
          </p:cNvSpPr>
          <p:nvPr>
            <p:ph type="sldNum" sz="quarter" idx="12"/>
          </p:nvPr>
        </p:nvSpPr>
        <p:spPr>
          <a:xfrm>
            <a:off x="6553200" y="6248400"/>
            <a:ext cx="1905000" cy="457200"/>
          </a:xfrm>
        </p:spPr>
        <p:txBody>
          <a:bodyPr/>
          <a:lstStyle>
            <a:lvl1pPr>
              <a:defRPr/>
            </a:lvl1pPr>
          </a:lstStyle>
          <a:p>
            <a:fld id="{F8C31C37-D58D-4B72-891C-097A67735629}"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47F7C615-D80A-47C8-839C-907BF5BBF27F}"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308422D7-E960-4A62-AD14-25A91374EE46}"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771D00BC-0577-43AB-9EE1-DC1E83EBAC9D}"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DE222A35-D95B-4896-BF48-5ED0287EB4D9}"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BB514585-A681-4126-9BB0-EA8C0BB9BDBD}"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13598ACB-CE50-40CF-BDD0-D6E605AA6A9E}"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8290D5BB-8F06-420B-91F9-C79DD6029C04}"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E67E9610-61B7-43C4-9440-507BBC876272}"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779DC23-FEA2-4185-A543-D8E26A951A27}"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roman.danel@vsb.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z/url?sa=i&amp;rct=j&amp;q=&amp;esrc=s&amp;frm=1&amp;source=images&amp;cd=&amp;cad=rja&amp;docid=Aq_3IhLgOw_dYM&amp;tbnid=87R6mDouyt943M:&amp;ved=0CAUQjRw&amp;url=http://infostart.ru/public/93587/&amp;ei=HGl-UsfXE4eu0QWEhYA4&amp;bvm=bv.56146854,d.d2k&amp;psig=AFQjCNEf1wuN9yOfP4YrAy2ojifSU_koVA&amp;ust=138410250776413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anagingautomation.com/manufacturing-execution-systems" TargetMode="External"/><Relationship Id="rId2" Type="http://schemas.openxmlformats.org/officeDocument/2006/relationships/hyperlink" Target="http://www.mesa.org/en/" TargetMode="External"/><Relationship Id="rId1" Type="http://schemas.openxmlformats.org/officeDocument/2006/relationships/slideLayout" Target="../slideLayouts/slideLayout2.xml"/><Relationship Id="rId4" Type="http://schemas.openxmlformats.org/officeDocument/2006/relationships/hyperlink" Target="http://www.managingautomation.com/techmatch/mes-vendor-profiles.aspx"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571500" y="785813"/>
            <a:ext cx="8072438" cy="1470025"/>
          </a:xfrm>
        </p:spPr>
        <p:txBody>
          <a:bodyPr/>
          <a:lstStyle/>
          <a:p>
            <a:r>
              <a:rPr lang="cs-CZ" dirty="0" smtClean="0">
                <a:solidFill>
                  <a:srgbClr val="006B5A"/>
                </a:solidFill>
              </a:rPr>
              <a:t>Informační systémy</a:t>
            </a:r>
            <a:br>
              <a:rPr lang="cs-CZ" dirty="0" smtClean="0">
                <a:solidFill>
                  <a:srgbClr val="006B5A"/>
                </a:solidFill>
              </a:rPr>
            </a:br>
            <a:r>
              <a:rPr lang="cs-CZ" dirty="0" smtClean="0">
                <a:solidFill>
                  <a:srgbClr val="006B5A"/>
                </a:solidFill>
              </a:rPr>
              <a:t>podnikové systémy MES</a:t>
            </a:r>
          </a:p>
        </p:txBody>
      </p:sp>
      <p:sp>
        <p:nvSpPr>
          <p:cNvPr id="2051" name="Podnadpis 2"/>
          <p:cNvSpPr>
            <a:spLocks noGrp="1"/>
          </p:cNvSpPr>
          <p:nvPr>
            <p:ph type="subTitle" idx="1"/>
          </p:nvPr>
        </p:nvSpPr>
        <p:spPr/>
        <p:txBody>
          <a:bodyPr/>
          <a:lstStyle/>
          <a:p>
            <a:r>
              <a:rPr lang="cs-CZ" smtClean="0"/>
              <a:t>Ing. Roman Danel, Ph.D.</a:t>
            </a:r>
          </a:p>
          <a:p>
            <a:r>
              <a:rPr lang="cs-CZ" sz="1900" smtClean="0">
                <a:hlinkClick r:id="rId2"/>
              </a:rPr>
              <a:t>roman.danel@vsb.cz</a:t>
            </a:r>
            <a:endParaRPr lang="cs-CZ" sz="1900" smtClean="0"/>
          </a:p>
          <a:p>
            <a:r>
              <a:rPr lang="cs-CZ" sz="1800" smtClean="0">
                <a:solidFill>
                  <a:srgbClr val="006B5A"/>
                </a:solidFill>
              </a:rPr>
              <a:t>Institut ekonomiky a systémů řízení</a:t>
            </a:r>
          </a:p>
          <a:p>
            <a:r>
              <a:rPr lang="cs-CZ" sz="1800" smtClean="0">
                <a:solidFill>
                  <a:srgbClr val="006B5A"/>
                </a:solidFill>
              </a:rPr>
              <a:t>Hornicko – geologická fakulta</a:t>
            </a:r>
          </a:p>
        </p:txBody>
      </p:sp>
      <p:pic>
        <p:nvPicPr>
          <p:cNvPr id="2052" name="Obrázek 3" descr="LogoHGF.jpg"/>
          <p:cNvPicPr>
            <a:picLocks noChangeAspect="1"/>
          </p:cNvPicPr>
          <p:nvPr/>
        </p:nvPicPr>
        <p:blipFill>
          <a:blip r:embed="rId3" cstate="print"/>
          <a:srcRect/>
          <a:stretch>
            <a:fillRect/>
          </a:stretch>
        </p:blipFill>
        <p:spPr bwMode="auto">
          <a:xfrm>
            <a:off x="3857625" y="2286000"/>
            <a:ext cx="1243013"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Cíle</a:t>
            </a:r>
            <a:endParaRPr lang="cs-CZ" dirty="0"/>
          </a:p>
        </p:txBody>
      </p:sp>
      <p:sp>
        <p:nvSpPr>
          <p:cNvPr id="3" name="Zástupný symbol pro obsah 2"/>
          <p:cNvSpPr>
            <a:spLocks noGrp="1"/>
          </p:cNvSpPr>
          <p:nvPr>
            <p:ph idx="1"/>
          </p:nvPr>
        </p:nvSpPr>
        <p:spPr/>
        <p:txBody>
          <a:bodyPr/>
          <a:lstStyle/>
          <a:p>
            <a:endParaRPr lang="cs-CZ" dirty="0"/>
          </a:p>
        </p:txBody>
      </p:sp>
      <p:sp>
        <p:nvSpPr>
          <p:cNvPr id="4" name="Obdélník 3"/>
          <p:cNvSpPr/>
          <p:nvPr/>
        </p:nvSpPr>
        <p:spPr>
          <a:xfrm>
            <a:off x="899592" y="2924944"/>
            <a:ext cx="230425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KVALITA</a:t>
            </a:r>
            <a:endParaRPr lang="cs-CZ" dirty="0">
              <a:solidFill>
                <a:schemeClr val="tx1"/>
              </a:solidFill>
            </a:endParaRPr>
          </a:p>
        </p:txBody>
      </p:sp>
      <p:sp>
        <p:nvSpPr>
          <p:cNvPr id="5" name="Obdélník 4"/>
          <p:cNvSpPr/>
          <p:nvPr/>
        </p:nvSpPr>
        <p:spPr>
          <a:xfrm>
            <a:off x="3419872" y="2924944"/>
            <a:ext cx="230425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PRODUKTIVITA</a:t>
            </a:r>
            <a:endParaRPr lang="cs-CZ" dirty="0">
              <a:solidFill>
                <a:schemeClr val="tx1"/>
              </a:solidFill>
            </a:endParaRPr>
          </a:p>
        </p:txBody>
      </p:sp>
      <p:sp>
        <p:nvSpPr>
          <p:cNvPr id="6" name="Obdélník 5"/>
          <p:cNvSpPr/>
          <p:nvPr/>
        </p:nvSpPr>
        <p:spPr>
          <a:xfrm>
            <a:off x="5940152" y="2924944"/>
            <a:ext cx="230425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EFEKTIVITA</a:t>
            </a:r>
            <a:endParaRPr lang="cs-CZ"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r>
              <a:rPr lang="cs-CZ" smtClean="0"/>
              <a:t>Cíle MES systémů</a:t>
            </a:r>
          </a:p>
        </p:txBody>
      </p:sp>
      <p:sp>
        <p:nvSpPr>
          <p:cNvPr id="3" name="Zástupný symbol pro obsah 2"/>
          <p:cNvSpPr>
            <a:spLocks noGrp="1"/>
          </p:cNvSpPr>
          <p:nvPr>
            <p:ph idx="1"/>
          </p:nvPr>
        </p:nvSpPr>
        <p:spPr/>
        <p:txBody>
          <a:bodyPr>
            <a:normAutofit fontScale="85000" lnSpcReduction="20000"/>
          </a:bodyPr>
          <a:lstStyle/>
          <a:p>
            <a:pPr>
              <a:defRPr/>
            </a:pPr>
            <a:r>
              <a:rPr lang="cs-CZ" dirty="0" smtClean="0"/>
              <a:t>Umožnit řiditelnost procesů</a:t>
            </a:r>
          </a:p>
          <a:p>
            <a:pPr>
              <a:defRPr/>
            </a:pPr>
            <a:r>
              <a:rPr lang="cs-CZ" dirty="0" smtClean="0"/>
              <a:t>Garantovat termíny plnění zakázek</a:t>
            </a:r>
          </a:p>
          <a:p>
            <a:pPr>
              <a:defRPr/>
            </a:pPr>
            <a:r>
              <a:rPr lang="cs-CZ" dirty="0" smtClean="0"/>
              <a:t>Optimalizace stavu výroby</a:t>
            </a:r>
          </a:p>
          <a:p>
            <a:pPr>
              <a:defRPr/>
            </a:pPr>
            <a:r>
              <a:rPr lang="cs-CZ" dirty="0" smtClean="0"/>
              <a:t>Optimalizace logistických procesů</a:t>
            </a:r>
          </a:p>
          <a:p>
            <a:pPr>
              <a:defRPr/>
            </a:pPr>
            <a:r>
              <a:rPr lang="cs-CZ" dirty="0" smtClean="0"/>
              <a:t>Zkrácení doby průchodu výrobku výrobou na minimum</a:t>
            </a:r>
          </a:p>
          <a:p>
            <a:pPr>
              <a:defRPr/>
            </a:pPr>
            <a:r>
              <a:rPr lang="cs-CZ" dirty="0" smtClean="0"/>
              <a:t>Prostředky pro rychlou reakci na okamžitou situaci</a:t>
            </a:r>
          </a:p>
          <a:p>
            <a:pPr>
              <a:defRPr/>
            </a:pPr>
            <a:r>
              <a:rPr lang="cs-CZ" dirty="0" smtClean="0"/>
              <a:t>Sledování kvality včetně archivace</a:t>
            </a:r>
          </a:p>
          <a:p>
            <a:pPr>
              <a:defRPr/>
            </a:pPr>
            <a:r>
              <a:rPr lang="cs-CZ" dirty="0" smtClean="0"/>
              <a:t>Snižování nákladů na manipulaci s materiálem ve výrobě</a:t>
            </a:r>
          </a:p>
          <a:p>
            <a:pPr>
              <a:defRPr/>
            </a:pPr>
            <a:r>
              <a:rPr lang="cs-CZ" dirty="0" smtClean="0"/>
              <a:t>Automatizace administrativních činností</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Cenové modely u MES</a:t>
            </a:r>
            <a:endParaRPr lang="cs-CZ" dirty="0"/>
          </a:p>
        </p:txBody>
      </p:sp>
      <p:sp>
        <p:nvSpPr>
          <p:cNvPr id="3" name="Zástupný symbol pro obsah 2"/>
          <p:cNvSpPr>
            <a:spLocks noGrp="1"/>
          </p:cNvSpPr>
          <p:nvPr>
            <p:ph idx="1"/>
          </p:nvPr>
        </p:nvSpPr>
        <p:spPr/>
        <p:txBody>
          <a:bodyPr/>
          <a:lstStyle/>
          <a:p>
            <a:r>
              <a:rPr lang="cs-CZ" dirty="0" smtClean="0"/>
              <a:t>User-</a:t>
            </a:r>
            <a:r>
              <a:rPr lang="cs-CZ" dirty="0" err="1" smtClean="0"/>
              <a:t>based</a:t>
            </a:r>
            <a:r>
              <a:rPr lang="cs-CZ" dirty="0" smtClean="0"/>
              <a:t> – licence dle počtu uživatelů</a:t>
            </a:r>
          </a:p>
          <a:p>
            <a:r>
              <a:rPr lang="cs-CZ" dirty="0" smtClean="0"/>
              <a:t>(</a:t>
            </a:r>
            <a:r>
              <a:rPr lang="cs-CZ" dirty="0" err="1" smtClean="0"/>
              <a:t>Usage</a:t>
            </a:r>
            <a:r>
              <a:rPr lang="cs-CZ" dirty="0" smtClean="0"/>
              <a:t>) Module-</a:t>
            </a:r>
            <a:r>
              <a:rPr lang="cs-CZ" dirty="0" err="1" smtClean="0"/>
              <a:t>based</a:t>
            </a:r>
            <a:endParaRPr lang="cs-CZ" dirty="0" smtClean="0"/>
          </a:p>
          <a:p>
            <a:r>
              <a:rPr lang="cs-CZ" dirty="0" smtClean="0"/>
              <a:t>Outsourcing – </a:t>
            </a:r>
            <a:r>
              <a:rPr lang="cs-CZ" dirty="0" err="1" smtClean="0"/>
              <a:t>SaaS</a:t>
            </a:r>
            <a:endParaRPr lang="cs-CZ" dirty="0" smtClean="0"/>
          </a:p>
          <a:p>
            <a:endParaRPr lang="cs-CZ" dirty="0" smtClean="0"/>
          </a:p>
          <a:p>
            <a:r>
              <a:rPr lang="cs-CZ" dirty="0" smtClean="0"/>
              <a:t>Světová statistika:</a:t>
            </a:r>
          </a:p>
          <a:p>
            <a:pPr lvl="1"/>
            <a:r>
              <a:rPr lang="cs-CZ" dirty="0" smtClean="0"/>
              <a:t>Průměrná cena MES: $150,000 to $300,000</a:t>
            </a:r>
          </a:p>
          <a:p>
            <a:pPr lvl="1"/>
            <a:r>
              <a:rPr lang="cs-CZ" dirty="0" smtClean="0"/>
              <a:t>Návratnost 6 – 24 měsíců</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Perspektiva </a:t>
            </a:r>
            <a:r>
              <a:rPr lang="cs-CZ" dirty="0" err="1" smtClean="0"/>
              <a:t>MESu</a:t>
            </a:r>
            <a:endParaRPr lang="cs-CZ" dirty="0"/>
          </a:p>
        </p:txBody>
      </p:sp>
      <p:sp>
        <p:nvSpPr>
          <p:cNvPr id="3" name="Zástupný symbol pro obsah 2"/>
          <p:cNvSpPr>
            <a:spLocks noGrp="1"/>
          </p:cNvSpPr>
          <p:nvPr>
            <p:ph idx="1"/>
          </p:nvPr>
        </p:nvSpPr>
        <p:spPr/>
        <p:txBody>
          <a:bodyPr/>
          <a:lstStyle/>
          <a:p>
            <a:r>
              <a:rPr lang="cs-CZ" dirty="0" smtClean="0"/>
              <a:t>Vyvíjí se relativně pomalu</a:t>
            </a:r>
          </a:p>
          <a:p>
            <a:r>
              <a:rPr lang="cs-CZ" dirty="0" smtClean="0"/>
              <a:t>Nové SW technologie se zde prosazují později než u jiných systémů</a:t>
            </a:r>
          </a:p>
          <a:p>
            <a:r>
              <a:rPr lang="cs-CZ" dirty="0" smtClean="0"/>
              <a:t>Aktuálně </a:t>
            </a:r>
            <a:r>
              <a:rPr lang="cs-CZ" dirty="0" err="1" smtClean="0"/>
              <a:t>Microsoft.NET</a:t>
            </a:r>
            <a:r>
              <a:rPr lang="cs-CZ" dirty="0" smtClean="0"/>
              <a:t> Web </a:t>
            </a:r>
            <a:r>
              <a:rPr lang="cs-CZ" dirty="0" err="1" smtClean="0"/>
              <a:t>services</a:t>
            </a:r>
            <a:r>
              <a:rPr lang="cs-CZ" dirty="0" smtClean="0"/>
              <a:t>, </a:t>
            </a:r>
            <a:r>
              <a:rPr lang="cs-CZ" dirty="0" err="1" smtClean="0"/>
              <a:t>dashboards</a:t>
            </a:r>
            <a:r>
              <a:rPr lang="cs-CZ" dirty="0" smtClean="0"/>
              <a:t>, OPC, </a:t>
            </a:r>
            <a:r>
              <a:rPr lang="cs-CZ" dirty="0" err="1" smtClean="0"/>
              <a:t>SaaS</a:t>
            </a:r>
            <a:r>
              <a:rPr lang="cs-CZ" dirty="0" smtClean="0"/>
              <a:t>…</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Manufacturing</a:t>
            </a:r>
            <a:r>
              <a:rPr lang="cs-CZ" dirty="0" smtClean="0"/>
              <a:t> 2.0</a:t>
            </a:r>
            <a:endParaRPr lang="cs-CZ" dirty="0"/>
          </a:p>
        </p:txBody>
      </p:sp>
      <p:sp>
        <p:nvSpPr>
          <p:cNvPr id="3" name="Zástupný symbol pro obsah 2"/>
          <p:cNvSpPr>
            <a:spLocks noGrp="1"/>
          </p:cNvSpPr>
          <p:nvPr>
            <p:ph idx="1"/>
          </p:nvPr>
        </p:nvSpPr>
        <p:spPr/>
        <p:txBody>
          <a:bodyPr/>
          <a:lstStyle/>
          <a:p>
            <a:r>
              <a:rPr lang="cs-CZ" dirty="0" smtClean="0"/>
              <a:t>Cca 2007</a:t>
            </a:r>
          </a:p>
          <a:p>
            <a:r>
              <a:rPr lang="en-US" dirty="0" smtClean="0"/>
              <a:t>service-oriented architecture (SOA) product data management (PDM)</a:t>
            </a:r>
            <a:endParaRPr lang="cs-CZ" dirty="0" smtClean="0"/>
          </a:p>
          <a:p>
            <a:r>
              <a:rPr lang="en-US" dirty="0" smtClean="0"/>
              <a:t>blogs, wikis, instant messaging, and user-centric interfaces</a:t>
            </a:r>
            <a:endParaRPr lang="cs-CZ" dirty="0" smtClean="0"/>
          </a:p>
          <a:p>
            <a:r>
              <a:rPr lang="cs-CZ" dirty="0" smtClean="0"/>
              <a:t>Snaha obejít statickou architekturu </a:t>
            </a:r>
            <a:r>
              <a:rPr lang="cs-CZ" dirty="0" err="1" smtClean="0"/>
              <a:t>MESu</a:t>
            </a:r>
            <a:r>
              <a:rPr lang="cs-CZ" dirty="0" smtClean="0"/>
              <a:t>, chybějící podpora iniciativ jako je „</a:t>
            </a:r>
            <a:r>
              <a:rPr lang="cs-CZ" dirty="0" err="1" smtClean="0"/>
              <a:t>lean</a:t>
            </a:r>
            <a:r>
              <a:rPr lang="cs-CZ" dirty="0" smtClean="0"/>
              <a:t>“ nebo „</a:t>
            </a:r>
            <a:r>
              <a:rPr lang="cs-CZ" dirty="0" err="1" smtClean="0"/>
              <a:t>Six</a:t>
            </a:r>
            <a:r>
              <a:rPr lang="cs-CZ" dirty="0" smtClean="0"/>
              <a:t> Sigma“ atd.</a:t>
            </a:r>
          </a:p>
          <a:p>
            <a:r>
              <a:rPr lang="cs-CZ" dirty="0" smtClean="0"/>
              <a:t>Světová ekonomická krize </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obr3_1"/>
          <p:cNvPicPr>
            <a:picLocks noChangeAspect="1" noChangeArrowheads="1"/>
          </p:cNvPicPr>
          <p:nvPr/>
        </p:nvPicPr>
        <p:blipFill>
          <a:blip r:embed="rId3" cstate="print"/>
          <a:srcRect/>
          <a:stretch>
            <a:fillRect/>
          </a:stretch>
        </p:blipFill>
        <p:spPr bwMode="auto">
          <a:xfrm>
            <a:off x="685800" y="1600200"/>
            <a:ext cx="7775575" cy="5021263"/>
          </a:xfrm>
          <a:prstGeom prst="rect">
            <a:avLst/>
          </a:prstGeom>
          <a:noFill/>
        </p:spPr>
      </p:pic>
      <p:sp>
        <p:nvSpPr>
          <p:cNvPr id="39939" name="Rectangle 3"/>
          <p:cNvSpPr>
            <a:spLocks noGrp="1" noChangeArrowheads="1"/>
          </p:cNvSpPr>
          <p:nvPr>
            <p:ph type="title"/>
          </p:nvPr>
        </p:nvSpPr>
        <p:spPr>
          <a:xfrm>
            <a:off x="762000" y="304800"/>
            <a:ext cx="7772400" cy="1143000"/>
          </a:xfrm>
        </p:spPr>
        <p:txBody>
          <a:bodyPr/>
          <a:lstStyle/>
          <a:p>
            <a:r>
              <a:rPr lang="cs-CZ" sz="2800" b="1"/>
              <a:t>FUNKCIONÁLNÍ HIERARCHIE</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zápatí 2"/>
          <p:cNvSpPr>
            <a:spLocks noGrp="1"/>
          </p:cNvSpPr>
          <p:nvPr>
            <p:ph type="ftr" sz="quarter" idx="10"/>
          </p:nvPr>
        </p:nvSpPr>
        <p:spPr/>
        <p:txBody>
          <a:bodyPr/>
          <a:lstStyle/>
          <a:p>
            <a:r>
              <a:rPr lang="cs-CZ" smtClean="0"/>
              <a:t>www.hgf.vsb.cz</a:t>
            </a:r>
            <a:endParaRPr lang="cs-CZ"/>
          </a:p>
        </p:txBody>
      </p:sp>
      <p:pic>
        <p:nvPicPr>
          <p:cNvPr id="4" name="Obrázek 3" descr="Velin_Dul_Michal_60_leta.full.JPG"/>
          <p:cNvPicPr>
            <a:picLocks noChangeAspect="1"/>
          </p:cNvPicPr>
          <p:nvPr/>
        </p:nvPicPr>
        <p:blipFill>
          <a:blip r:embed="rId2" cstate="print"/>
          <a:stretch>
            <a:fillRect/>
          </a:stretch>
        </p:blipFill>
        <p:spPr>
          <a:xfrm>
            <a:off x="0" y="384948"/>
            <a:ext cx="9144000" cy="608810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r>
              <a:rPr lang="cs-CZ" dirty="0" smtClean="0"/>
              <a:t>SCADA systémy - vizualizace</a:t>
            </a:r>
          </a:p>
        </p:txBody>
      </p:sp>
      <p:sp>
        <p:nvSpPr>
          <p:cNvPr id="43011" name="Zástupný symbol pro obsah 2"/>
          <p:cNvSpPr>
            <a:spLocks noGrp="1"/>
          </p:cNvSpPr>
          <p:nvPr>
            <p:ph idx="1"/>
          </p:nvPr>
        </p:nvSpPr>
        <p:spPr/>
        <p:txBody>
          <a:bodyPr/>
          <a:lstStyle/>
          <a:p>
            <a:endParaRPr lang="cs-CZ" smtClean="0"/>
          </a:p>
        </p:txBody>
      </p:sp>
      <p:pic>
        <p:nvPicPr>
          <p:cNvPr id="43012" name="Picture 2"/>
          <p:cNvPicPr>
            <a:picLocks noChangeAspect="1" noChangeArrowheads="1"/>
          </p:cNvPicPr>
          <p:nvPr/>
        </p:nvPicPr>
        <p:blipFill>
          <a:blip r:embed="rId3" cstate="print"/>
          <a:srcRect/>
          <a:stretch>
            <a:fillRect/>
          </a:stretch>
        </p:blipFill>
        <p:spPr bwMode="auto">
          <a:xfrm>
            <a:off x="1115616" y="1412776"/>
            <a:ext cx="6696794" cy="5018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SCADA - vizualizace</a:t>
            </a:r>
            <a:endParaRPr lang="cs-CZ" dirty="0"/>
          </a:p>
        </p:txBody>
      </p:sp>
      <p:sp>
        <p:nvSpPr>
          <p:cNvPr id="3" name="Zástupný symbol pro obsah 2"/>
          <p:cNvSpPr>
            <a:spLocks noGrp="1"/>
          </p:cNvSpPr>
          <p:nvPr>
            <p:ph idx="1"/>
          </p:nvPr>
        </p:nvSpPr>
        <p:spPr/>
        <p:txBody>
          <a:bodyPr/>
          <a:lstStyle/>
          <a:p>
            <a:endParaRPr lang="cs-CZ" dirty="0"/>
          </a:p>
        </p:txBody>
      </p:sp>
      <p:pic>
        <p:nvPicPr>
          <p:cNvPr id="1026" name="Picture 2"/>
          <p:cNvPicPr>
            <a:picLocks noChangeAspect="1" noChangeArrowheads="1"/>
          </p:cNvPicPr>
          <p:nvPr/>
        </p:nvPicPr>
        <p:blipFill>
          <a:blip r:embed="rId3" cstate="print"/>
          <a:srcRect/>
          <a:stretch>
            <a:fillRect/>
          </a:stretch>
        </p:blipFill>
        <p:spPr bwMode="auto">
          <a:xfrm>
            <a:off x="2627784" y="1196752"/>
            <a:ext cx="4536503" cy="53681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Důlní dispečink</a:t>
            </a:r>
            <a:endParaRPr lang="cs-CZ" dirty="0"/>
          </a:p>
        </p:txBody>
      </p:sp>
      <p:sp>
        <p:nvSpPr>
          <p:cNvPr id="3" name="Zástupný symbol pro zápatí 2"/>
          <p:cNvSpPr>
            <a:spLocks noGrp="1"/>
          </p:cNvSpPr>
          <p:nvPr>
            <p:ph type="ftr" sz="quarter" idx="10"/>
          </p:nvPr>
        </p:nvSpPr>
        <p:spPr/>
        <p:txBody>
          <a:bodyPr/>
          <a:lstStyle/>
          <a:p>
            <a:r>
              <a:rPr lang="cs-CZ" smtClean="0"/>
              <a:t>www.hgf.vsb.cz</a:t>
            </a:r>
            <a:endParaRPr lang="cs-CZ"/>
          </a:p>
        </p:txBody>
      </p:sp>
      <p:pic>
        <p:nvPicPr>
          <p:cNvPr id="4" name="Obrázek 3" descr="Dispecink Dul Darkov.JPG"/>
          <p:cNvPicPr>
            <a:picLocks noChangeAspect="1"/>
          </p:cNvPicPr>
          <p:nvPr/>
        </p:nvPicPr>
        <p:blipFill>
          <a:blip r:embed="rId2" cstate="print"/>
          <a:stretch>
            <a:fillRect/>
          </a:stretch>
        </p:blipFill>
        <p:spPr>
          <a:xfrm>
            <a:off x="1187624" y="1628800"/>
            <a:ext cx="6732240" cy="50491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 přednášky</a:t>
            </a:r>
            <a:endParaRPr lang="cs-CZ" dirty="0"/>
          </a:p>
        </p:txBody>
      </p:sp>
      <p:sp>
        <p:nvSpPr>
          <p:cNvPr id="3" name="Zástupný symbol pro obsah 2"/>
          <p:cNvSpPr>
            <a:spLocks noGrp="1"/>
          </p:cNvSpPr>
          <p:nvPr>
            <p:ph idx="1"/>
          </p:nvPr>
        </p:nvSpPr>
        <p:spPr/>
        <p:txBody>
          <a:bodyPr/>
          <a:lstStyle/>
          <a:p>
            <a:r>
              <a:rPr lang="cs-CZ" dirty="0" smtClean="0"/>
              <a:t>Podnikové informační systémy</a:t>
            </a:r>
          </a:p>
          <a:p>
            <a:r>
              <a:rPr lang="cs-CZ" dirty="0" smtClean="0"/>
              <a:t>Co je to systém typu MES?</a:t>
            </a:r>
          </a:p>
          <a:p>
            <a:r>
              <a:rPr lang="cs-CZ" dirty="0" smtClean="0"/>
              <a:t>Jaké úkoly řešíme v IS pro řízení výroby? (11 funkčních oblastí MES)</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Dispečink </a:t>
            </a:r>
            <a:r>
              <a:rPr lang="cs-CZ" dirty="0" err="1" smtClean="0"/>
              <a:t>Hyundai</a:t>
            </a:r>
            <a:endParaRPr lang="cs-CZ" dirty="0"/>
          </a:p>
        </p:txBody>
      </p:sp>
      <p:pic>
        <p:nvPicPr>
          <p:cNvPr id="87042" name="Picture 2" descr="Hyundai"/>
          <p:cNvPicPr>
            <a:picLocks noChangeAspect="1" noChangeArrowheads="1"/>
          </p:cNvPicPr>
          <p:nvPr/>
        </p:nvPicPr>
        <p:blipFill>
          <a:blip r:embed="rId2" cstate="print"/>
          <a:srcRect/>
          <a:stretch>
            <a:fillRect/>
          </a:stretch>
        </p:blipFill>
        <p:spPr bwMode="auto">
          <a:xfrm>
            <a:off x="1115616" y="1621466"/>
            <a:ext cx="7200800" cy="478657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Technologie LED</a:t>
            </a:r>
            <a:endParaRPr lang="cs-CZ" dirty="0"/>
          </a:p>
        </p:txBody>
      </p:sp>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pic>
        <p:nvPicPr>
          <p:cNvPr id="88065" name="Obrázek 1"/>
          <p:cNvPicPr>
            <a:picLocks noChangeAspect="1" noChangeArrowheads="1"/>
          </p:cNvPicPr>
          <p:nvPr/>
        </p:nvPicPr>
        <p:blipFill>
          <a:blip r:embed="rId2" cstate="print"/>
          <a:srcRect/>
          <a:stretch>
            <a:fillRect/>
          </a:stretch>
        </p:blipFill>
        <p:spPr bwMode="auto">
          <a:xfrm>
            <a:off x="1115616" y="1518666"/>
            <a:ext cx="6984776" cy="482835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TextovéPole 2"/>
          <p:cNvSpPr txBox="1"/>
          <p:nvPr/>
        </p:nvSpPr>
        <p:spPr>
          <a:xfrm>
            <a:off x="683568" y="3212976"/>
            <a:ext cx="7848872" cy="830997"/>
          </a:xfrm>
          <a:prstGeom prst="rect">
            <a:avLst/>
          </a:prstGeom>
          <a:noFill/>
        </p:spPr>
        <p:txBody>
          <a:bodyPr wrap="square" rtlCol="0">
            <a:spAutoFit/>
          </a:bodyPr>
          <a:lstStyle/>
          <a:p>
            <a:pPr algn="ctr"/>
            <a:r>
              <a:rPr lang="cs-CZ" sz="4800" dirty="0" smtClean="0"/>
              <a:t>Jaké funkce má MES?</a:t>
            </a:r>
            <a:endParaRPr lang="cs-CZ" sz="4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eaLnBrk="1" hangingPunct="1"/>
            <a:r>
              <a:rPr lang="cs-CZ" smtClean="0"/>
              <a:t>Funkční oblasti MES</a:t>
            </a:r>
          </a:p>
        </p:txBody>
      </p:sp>
      <p:sp>
        <p:nvSpPr>
          <p:cNvPr id="13315" name="Zástupný symbol pro obsah 2"/>
          <p:cNvSpPr>
            <a:spLocks noGrp="1"/>
          </p:cNvSpPr>
          <p:nvPr>
            <p:ph idx="1"/>
          </p:nvPr>
        </p:nvSpPr>
        <p:spPr/>
        <p:txBody>
          <a:bodyPr/>
          <a:lstStyle/>
          <a:p>
            <a:pPr marL="457200" indent="-457200" eaLnBrk="1" hangingPunct="1">
              <a:buFont typeface="+mj-lt"/>
              <a:buAutoNum type="arabicPeriod"/>
            </a:pPr>
            <a:r>
              <a:rPr lang="cs-CZ" sz="2000" dirty="0" smtClean="0"/>
              <a:t>Krátkodobé rozvrhování</a:t>
            </a:r>
          </a:p>
          <a:p>
            <a:pPr marL="457200" indent="-457200" eaLnBrk="1" hangingPunct="1">
              <a:buFont typeface="+mj-lt"/>
              <a:buAutoNum type="arabicPeriod"/>
            </a:pPr>
            <a:r>
              <a:rPr lang="cs-CZ" sz="2000" dirty="0" smtClean="0"/>
              <a:t>Přidělování zdrojů a kapacit</a:t>
            </a:r>
          </a:p>
          <a:p>
            <a:pPr marL="457200" indent="-457200" eaLnBrk="1" hangingPunct="1">
              <a:buFont typeface="+mj-lt"/>
              <a:buAutoNum type="arabicPeriod"/>
            </a:pPr>
            <a:r>
              <a:rPr lang="cs-CZ" sz="2000" dirty="0" smtClean="0"/>
              <a:t>Dispečerské řízení</a:t>
            </a:r>
          </a:p>
          <a:p>
            <a:pPr marL="457200" indent="-457200" eaLnBrk="1" hangingPunct="1">
              <a:buFont typeface="+mj-lt"/>
              <a:buAutoNum type="arabicPeriod"/>
            </a:pPr>
            <a:r>
              <a:rPr lang="cs-CZ" sz="2000" dirty="0" smtClean="0"/>
              <a:t>Správa dokumentace</a:t>
            </a:r>
          </a:p>
          <a:p>
            <a:pPr marL="457200" indent="-457200" eaLnBrk="1" hangingPunct="1">
              <a:buFont typeface="+mj-lt"/>
              <a:buAutoNum type="arabicPeriod"/>
            </a:pPr>
            <a:r>
              <a:rPr lang="cs-CZ" sz="2000" dirty="0" smtClean="0"/>
              <a:t>Sledování toku materiálu</a:t>
            </a:r>
          </a:p>
          <a:p>
            <a:pPr marL="457200" indent="-457200" eaLnBrk="1" hangingPunct="1">
              <a:buFont typeface="+mj-lt"/>
              <a:buAutoNum type="arabicPeriod"/>
            </a:pPr>
            <a:r>
              <a:rPr lang="cs-CZ" sz="2000" dirty="0" smtClean="0"/>
              <a:t>Analýza výkonnosti</a:t>
            </a:r>
          </a:p>
          <a:p>
            <a:pPr marL="457200" indent="-457200" eaLnBrk="1" hangingPunct="1">
              <a:buFont typeface="+mj-lt"/>
              <a:buAutoNum type="arabicPeriod"/>
            </a:pPr>
            <a:r>
              <a:rPr lang="cs-CZ" sz="2000" dirty="0" smtClean="0"/>
              <a:t>Sledování pracovníků</a:t>
            </a:r>
          </a:p>
          <a:p>
            <a:pPr marL="457200" indent="-457200" eaLnBrk="1" hangingPunct="1">
              <a:buFont typeface="+mj-lt"/>
              <a:buAutoNum type="arabicPeriod"/>
            </a:pPr>
            <a:r>
              <a:rPr lang="cs-CZ" sz="2000" dirty="0" smtClean="0"/>
              <a:t>Řízení údržby</a:t>
            </a:r>
          </a:p>
          <a:p>
            <a:pPr marL="457200" indent="-457200" eaLnBrk="1" hangingPunct="1">
              <a:buFont typeface="+mj-lt"/>
              <a:buAutoNum type="arabicPeriod"/>
            </a:pPr>
            <a:r>
              <a:rPr lang="cs-CZ" sz="2000" dirty="0" smtClean="0"/>
              <a:t>Ovládání procesu</a:t>
            </a:r>
          </a:p>
          <a:p>
            <a:pPr marL="457200" indent="-457200" eaLnBrk="1" hangingPunct="1">
              <a:buFont typeface="+mj-lt"/>
              <a:buAutoNum type="arabicPeriod"/>
            </a:pPr>
            <a:r>
              <a:rPr lang="cs-CZ" sz="2000" dirty="0" smtClean="0"/>
              <a:t>Řízení jakosti</a:t>
            </a:r>
          </a:p>
          <a:p>
            <a:pPr marL="457200" indent="-457200" eaLnBrk="1" hangingPunct="1">
              <a:buFont typeface="+mj-lt"/>
              <a:buAutoNum type="arabicPeriod"/>
            </a:pPr>
            <a:r>
              <a:rPr lang="cs-CZ" sz="2000" dirty="0" smtClean="0"/>
              <a:t>Sběr dat</a:t>
            </a:r>
          </a:p>
          <a:p>
            <a:pPr eaLnBrk="1" hangingPunct="1"/>
            <a:endParaRPr lang="cs-CZ"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435280" cy="1143000"/>
          </a:xfrm>
        </p:spPr>
        <p:txBody>
          <a:bodyPr/>
          <a:lstStyle/>
          <a:p>
            <a:r>
              <a:rPr lang="cs-CZ" dirty="0" smtClean="0"/>
              <a:t>Alokace </a:t>
            </a:r>
            <a:r>
              <a:rPr lang="cs-CZ" dirty="0"/>
              <a:t>a řízení </a:t>
            </a:r>
            <a:r>
              <a:rPr lang="cs-CZ" dirty="0" smtClean="0"/>
              <a:t>zdrojů</a:t>
            </a:r>
            <a:br>
              <a:rPr lang="cs-CZ" dirty="0" smtClean="0"/>
            </a:br>
            <a:r>
              <a:rPr lang="cs-CZ" dirty="0" smtClean="0"/>
              <a:t>(</a:t>
            </a:r>
            <a:r>
              <a:rPr lang="cs-CZ" dirty="0" err="1" smtClean="0"/>
              <a:t>Resource</a:t>
            </a:r>
            <a:r>
              <a:rPr lang="cs-CZ" dirty="0" smtClean="0"/>
              <a:t> </a:t>
            </a:r>
            <a:r>
              <a:rPr lang="cs-CZ" dirty="0" err="1" smtClean="0"/>
              <a:t>Allocation</a:t>
            </a:r>
            <a:r>
              <a:rPr lang="cs-CZ" dirty="0" smtClean="0"/>
              <a:t> </a:t>
            </a:r>
            <a:r>
              <a:rPr lang="cs-CZ" dirty="0" err="1" smtClean="0"/>
              <a:t>and</a:t>
            </a:r>
            <a:r>
              <a:rPr lang="cs-CZ" dirty="0" smtClean="0"/>
              <a:t> Status) </a:t>
            </a:r>
            <a:endParaRPr lang="cs-CZ" dirty="0"/>
          </a:p>
        </p:txBody>
      </p:sp>
      <p:sp>
        <p:nvSpPr>
          <p:cNvPr id="45059" name="Rectangle 3"/>
          <p:cNvSpPr>
            <a:spLocks noGrp="1" noChangeArrowheads="1"/>
          </p:cNvSpPr>
          <p:nvPr>
            <p:ph type="body" idx="1"/>
          </p:nvPr>
        </p:nvSpPr>
        <p:spPr/>
        <p:txBody>
          <a:bodyPr/>
          <a:lstStyle/>
          <a:p>
            <a:pPr lvl="2"/>
            <a:r>
              <a:rPr lang="cs-CZ" dirty="0"/>
              <a:t>strojů,</a:t>
            </a:r>
          </a:p>
          <a:p>
            <a:pPr lvl="2"/>
            <a:r>
              <a:rPr lang="cs-CZ" dirty="0" smtClean="0"/>
              <a:t>nástrojů</a:t>
            </a:r>
            <a:r>
              <a:rPr lang="cs-CZ" dirty="0"/>
              <a:t>,</a:t>
            </a:r>
          </a:p>
          <a:p>
            <a:pPr lvl="2"/>
            <a:r>
              <a:rPr lang="cs-CZ" dirty="0"/>
              <a:t>dovednosti personálu,</a:t>
            </a:r>
          </a:p>
          <a:p>
            <a:pPr lvl="2"/>
            <a:r>
              <a:rPr lang="cs-CZ" dirty="0"/>
              <a:t>materiálu,</a:t>
            </a:r>
          </a:p>
          <a:p>
            <a:pPr lvl="2"/>
            <a:r>
              <a:rPr lang="cs-CZ" dirty="0"/>
              <a:t>ostatního zařízení,</a:t>
            </a:r>
          </a:p>
          <a:p>
            <a:pPr lvl="2"/>
            <a:r>
              <a:rPr lang="cs-CZ" dirty="0"/>
              <a:t>dokumentace,</a:t>
            </a:r>
          </a:p>
          <a:p>
            <a:pPr lvl="2"/>
            <a:r>
              <a:rPr lang="cs-CZ" dirty="0"/>
              <a:t>a dalších </a:t>
            </a:r>
          </a:p>
          <a:p>
            <a:pPr lvl="2"/>
            <a:endParaRPr lang="cs-CZ" b="1" dirty="0"/>
          </a:p>
          <a:p>
            <a:pPr lvl="1">
              <a:buFontTx/>
              <a:buNone/>
            </a:pPr>
            <a:r>
              <a:rPr lang="cs-CZ" sz="2400" b="1" dirty="0"/>
              <a:t>			</a:t>
            </a:r>
            <a:endParaRPr lang="cs-CZ" sz="2400" b="1" dirty="0">
              <a:latin typeface="Arial" charset="0"/>
            </a:endParaRPr>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cs-CZ" dirty="0" smtClean="0"/>
              <a:t>Dispečerské </a:t>
            </a:r>
            <a:r>
              <a:rPr lang="cs-CZ" dirty="0"/>
              <a:t>řízení </a:t>
            </a:r>
            <a:r>
              <a:rPr lang="cs-CZ" dirty="0" smtClean="0"/>
              <a:t>výroby</a:t>
            </a:r>
            <a:br>
              <a:rPr lang="cs-CZ" dirty="0" smtClean="0"/>
            </a:br>
            <a:r>
              <a:rPr lang="cs-CZ" dirty="0" smtClean="0"/>
              <a:t>(</a:t>
            </a:r>
            <a:r>
              <a:rPr lang="cs-CZ" dirty="0" err="1" smtClean="0"/>
              <a:t>Dispatching</a:t>
            </a:r>
            <a:r>
              <a:rPr lang="cs-CZ" dirty="0" smtClean="0"/>
              <a:t> </a:t>
            </a:r>
            <a:r>
              <a:rPr lang="cs-CZ" dirty="0" err="1" smtClean="0"/>
              <a:t>Production</a:t>
            </a:r>
            <a:r>
              <a:rPr lang="cs-CZ" dirty="0" smtClean="0"/>
              <a:t> Unit) </a:t>
            </a:r>
            <a:endParaRPr lang="cs-CZ" dirty="0"/>
          </a:p>
        </p:txBody>
      </p:sp>
      <p:sp>
        <p:nvSpPr>
          <p:cNvPr id="46083" name="Rectangle 3"/>
          <p:cNvSpPr>
            <a:spLocks noGrp="1" noChangeArrowheads="1"/>
          </p:cNvSpPr>
          <p:nvPr>
            <p:ph type="body" idx="1"/>
          </p:nvPr>
        </p:nvSpPr>
        <p:spPr/>
        <p:txBody>
          <a:bodyPr/>
          <a:lstStyle/>
          <a:p>
            <a:pPr>
              <a:buFontTx/>
              <a:buNone/>
            </a:pPr>
            <a:r>
              <a:rPr lang="cs-CZ" sz="2800" dirty="0" smtClean="0"/>
              <a:t>Řízení </a:t>
            </a:r>
            <a:r>
              <a:rPr lang="cs-CZ" sz="2800" dirty="0"/>
              <a:t>toku výroby ve formě:</a:t>
            </a:r>
          </a:p>
          <a:p>
            <a:pPr lvl="2"/>
            <a:r>
              <a:rPr lang="cs-CZ" sz="2800" dirty="0" smtClean="0"/>
              <a:t>práce</a:t>
            </a:r>
            <a:r>
              <a:rPr lang="cs-CZ" sz="2800" dirty="0"/>
              <a:t>,</a:t>
            </a:r>
          </a:p>
          <a:p>
            <a:pPr lvl="2"/>
            <a:r>
              <a:rPr lang="cs-CZ" sz="2800" dirty="0" smtClean="0"/>
              <a:t>posloupností</a:t>
            </a:r>
            <a:r>
              <a:rPr lang="cs-CZ" sz="2800" dirty="0"/>
              <a:t>,</a:t>
            </a:r>
          </a:p>
          <a:p>
            <a:pPr lvl="2"/>
            <a:r>
              <a:rPr lang="cs-CZ" sz="2800" dirty="0"/>
              <a:t>dávek,</a:t>
            </a:r>
          </a:p>
          <a:p>
            <a:pPr lvl="2"/>
            <a:r>
              <a:rPr lang="cs-CZ" sz="2800" dirty="0"/>
              <a:t>množství,</a:t>
            </a:r>
          </a:p>
          <a:p>
            <a:pPr lvl="2"/>
            <a:r>
              <a:rPr lang="cs-CZ" sz="2800" dirty="0"/>
              <a:t>určení práce </a:t>
            </a:r>
          </a:p>
          <a:p>
            <a:pPr>
              <a:buFontTx/>
              <a:buNone/>
            </a:pPr>
            <a:r>
              <a:rPr lang="cs-CZ" sz="2800" dirty="0" smtClean="0"/>
              <a:t>	výroba může </a:t>
            </a:r>
            <a:r>
              <a:rPr lang="cs-CZ" sz="2800" dirty="0"/>
              <a:t>být změněna v reálném čase  na základě skutečné události na úrovni dílny</a:t>
            </a:r>
            <a:r>
              <a:rPr lang="cs-CZ" dirty="0">
                <a:latin typeface="Arial" charset="0"/>
              </a:rPr>
              <a:t> </a:t>
            </a:r>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cs-CZ" dirty="0" smtClean="0"/>
              <a:t>Sběr </a:t>
            </a:r>
            <a:r>
              <a:rPr lang="cs-CZ" dirty="0"/>
              <a:t>dat </a:t>
            </a:r>
            <a:r>
              <a:rPr lang="cs-CZ" dirty="0" smtClean="0"/>
              <a:t/>
            </a:r>
            <a:br>
              <a:rPr lang="cs-CZ" dirty="0" smtClean="0"/>
            </a:br>
            <a:r>
              <a:rPr lang="cs-CZ" dirty="0" smtClean="0"/>
              <a:t>(Data </a:t>
            </a:r>
            <a:r>
              <a:rPr lang="cs-CZ" dirty="0" err="1" smtClean="0"/>
              <a:t>Collection</a:t>
            </a:r>
            <a:r>
              <a:rPr lang="cs-CZ" dirty="0" smtClean="0"/>
              <a:t>/</a:t>
            </a:r>
            <a:r>
              <a:rPr lang="cs-CZ" dirty="0" err="1" smtClean="0"/>
              <a:t>Acquisition</a:t>
            </a:r>
            <a:r>
              <a:rPr lang="cs-CZ" dirty="0" smtClean="0"/>
              <a:t>)</a:t>
            </a:r>
            <a:endParaRPr lang="cs-CZ" dirty="0"/>
          </a:p>
        </p:txBody>
      </p:sp>
      <p:sp>
        <p:nvSpPr>
          <p:cNvPr id="47107" name="Rectangle 3"/>
          <p:cNvSpPr>
            <a:spLocks noGrp="1" noChangeArrowheads="1"/>
          </p:cNvSpPr>
          <p:nvPr>
            <p:ph type="body" idx="1"/>
          </p:nvPr>
        </p:nvSpPr>
        <p:spPr/>
        <p:txBody>
          <a:bodyPr/>
          <a:lstStyle/>
          <a:p>
            <a:r>
              <a:rPr lang="cs-CZ" sz="2400" dirty="0"/>
              <a:t>získání informací o operacích z  výroby</a:t>
            </a:r>
          </a:p>
          <a:p>
            <a:r>
              <a:rPr lang="cs-CZ" sz="2400" dirty="0" smtClean="0"/>
              <a:t>parametrické data </a:t>
            </a:r>
            <a:endParaRPr lang="cs-CZ" sz="2400" dirty="0"/>
          </a:p>
          <a:p>
            <a:pPr lvl="1"/>
            <a:r>
              <a:rPr lang="cs-CZ" sz="2400" dirty="0"/>
              <a:t> z výrobních zařízení </a:t>
            </a:r>
          </a:p>
          <a:p>
            <a:pPr lvl="1"/>
            <a:r>
              <a:rPr lang="cs-CZ" sz="2400" dirty="0"/>
              <a:t> z výrobního procesu</a:t>
            </a:r>
          </a:p>
          <a:p>
            <a:r>
              <a:rPr lang="cs-CZ" sz="2400" dirty="0"/>
              <a:t>poskytnutí </a:t>
            </a:r>
            <a:r>
              <a:rPr lang="cs-CZ" sz="2400" dirty="0" err="1"/>
              <a:t>real</a:t>
            </a:r>
            <a:r>
              <a:rPr lang="cs-CZ" sz="2400" dirty="0"/>
              <a:t>-</a:t>
            </a:r>
            <a:r>
              <a:rPr lang="cs-CZ" sz="2400" dirty="0" err="1"/>
              <a:t>time</a:t>
            </a:r>
            <a:r>
              <a:rPr lang="cs-CZ" sz="2400" dirty="0"/>
              <a:t> vyhodnocení </a:t>
            </a:r>
            <a:r>
              <a:rPr lang="cs-CZ" sz="2400" dirty="0" smtClean="0"/>
              <a:t>stavů o:</a:t>
            </a:r>
            <a:endParaRPr lang="cs-CZ" sz="2400" dirty="0"/>
          </a:p>
          <a:p>
            <a:pPr lvl="1"/>
            <a:r>
              <a:rPr lang="cs-CZ" sz="2400" dirty="0" smtClean="0"/>
              <a:t>výrobních </a:t>
            </a:r>
            <a:r>
              <a:rPr lang="cs-CZ" sz="2400" dirty="0"/>
              <a:t>zařízení</a:t>
            </a:r>
          </a:p>
          <a:p>
            <a:pPr lvl="1"/>
            <a:r>
              <a:rPr lang="cs-CZ" sz="2400" dirty="0" smtClean="0"/>
              <a:t>výrobním procesu</a:t>
            </a:r>
          </a:p>
          <a:p>
            <a:pPr lvl="1"/>
            <a:r>
              <a:rPr lang="cs-CZ" sz="2400" dirty="0" smtClean="0"/>
              <a:t>historii </a:t>
            </a:r>
            <a:r>
              <a:rPr lang="cs-CZ" sz="2400" dirty="0"/>
              <a:t>procesu</a:t>
            </a:r>
          </a:p>
          <a:p>
            <a:pPr lvl="1"/>
            <a:r>
              <a:rPr lang="cs-CZ" sz="2400" dirty="0" smtClean="0"/>
              <a:t>historii </a:t>
            </a:r>
            <a:r>
              <a:rPr lang="cs-CZ" sz="2400" dirty="0"/>
              <a:t>parametrických dat</a:t>
            </a:r>
          </a:p>
          <a:p>
            <a:endParaRPr lang="cs-CZ" sz="2400" b="1" dirty="0"/>
          </a:p>
          <a:p>
            <a:endParaRPr lang="cs-CZ" sz="2800" dirty="0"/>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cs-CZ" dirty="0" smtClean="0"/>
              <a:t>Řízení kvality</a:t>
            </a:r>
            <a:br>
              <a:rPr lang="cs-CZ" dirty="0" smtClean="0"/>
            </a:br>
            <a:r>
              <a:rPr lang="cs-CZ" dirty="0" smtClean="0"/>
              <a:t>(</a:t>
            </a:r>
            <a:r>
              <a:rPr lang="cs-CZ" dirty="0" err="1" smtClean="0"/>
              <a:t>Quality</a:t>
            </a:r>
            <a:r>
              <a:rPr lang="cs-CZ" dirty="0" smtClean="0"/>
              <a:t> Management)</a:t>
            </a:r>
            <a:endParaRPr lang="cs-CZ" dirty="0"/>
          </a:p>
        </p:txBody>
      </p:sp>
      <p:sp>
        <p:nvSpPr>
          <p:cNvPr id="58371" name="Rectangle 3"/>
          <p:cNvSpPr>
            <a:spLocks noGrp="1" noChangeArrowheads="1"/>
          </p:cNvSpPr>
          <p:nvPr>
            <p:ph type="body" idx="1"/>
          </p:nvPr>
        </p:nvSpPr>
        <p:spPr/>
        <p:txBody>
          <a:bodyPr/>
          <a:lstStyle/>
          <a:p>
            <a:r>
              <a:rPr lang="cs-CZ" sz="2800" dirty="0"/>
              <a:t>Z</a:t>
            </a:r>
            <a:r>
              <a:rPr lang="cs-CZ" sz="2800" dirty="0" smtClean="0"/>
              <a:t>ískání </a:t>
            </a:r>
            <a:r>
              <a:rPr lang="cs-CZ" sz="2800" dirty="0" err="1"/>
              <a:t>real</a:t>
            </a:r>
            <a:r>
              <a:rPr lang="cs-CZ" sz="2800" dirty="0"/>
              <a:t>-</a:t>
            </a:r>
            <a:r>
              <a:rPr lang="cs-CZ" sz="2800" dirty="0" err="1"/>
              <a:t>time</a:t>
            </a:r>
            <a:r>
              <a:rPr lang="cs-CZ" sz="2800" dirty="0"/>
              <a:t>  měření  z výroby </a:t>
            </a:r>
          </a:p>
          <a:p>
            <a:r>
              <a:rPr lang="cs-CZ" sz="2800" dirty="0" smtClean="0"/>
              <a:t>Analýzy </a:t>
            </a:r>
            <a:r>
              <a:rPr lang="cs-CZ" sz="2800" dirty="0"/>
              <a:t>ve smyslu řádného  řízení kvality produktu</a:t>
            </a:r>
          </a:p>
          <a:p>
            <a:r>
              <a:rPr lang="cs-CZ" sz="2800" dirty="0"/>
              <a:t>I</a:t>
            </a:r>
            <a:r>
              <a:rPr lang="cs-CZ" sz="2800" dirty="0" smtClean="0"/>
              <a:t>dentifikování </a:t>
            </a:r>
            <a:r>
              <a:rPr lang="cs-CZ" sz="2800" dirty="0"/>
              <a:t>problémů vyžadujících </a:t>
            </a:r>
            <a:r>
              <a:rPr lang="cs-CZ" sz="2800" dirty="0" smtClean="0"/>
              <a:t>pozornost</a:t>
            </a:r>
          </a:p>
          <a:p>
            <a:r>
              <a:rPr lang="cs-CZ" sz="2800" dirty="0" smtClean="0"/>
              <a:t>Doporučení </a:t>
            </a:r>
            <a:r>
              <a:rPr lang="cs-CZ" sz="2800" dirty="0"/>
              <a:t>akce ke korekci problému </a:t>
            </a:r>
            <a:endParaRPr lang="cs-CZ" sz="2800" dirty="0" smtClean="0"/>
          </a:p>
          <a:p>
            <a:r>
              <a:rPr lang="cs-CZ" sz="2800" dirty="0" smtClean="0"/>
              <a:t>Identifikace nežádoucích odchylek ve výrobě</a:t>
            </a:r>
            <a:endParaRPr lang="cs-CZ" sz="2800" dirty="0"/>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cs-CZ" dirty="0" smtClean="0"/>
              <a:t>Řízení procesu</a:t>
            </a:r>
            <a:br>
              <a:rPr lang="cs-CZ" dirty="0" smtClean="0"/>
            </a:br>
            <a:r>
              <a:rPr lang="cs-CZ" dirty="0" smtClean="0"/>
              <a:t>(</a:t>
            </a:r>
            <a:r>
              <a:rPr lang="cs-CZ" dirty="0" err="1" smtClean="0"/>
              <a:t>Process</a:t>
            </a:r>
            <a:r>
              <a:rPr lang="cs-CZ" dirty="0" smtClean="0"/>
              <a:t> Management) </a:t>
            </a:r>
            <a:endParaRPr lang="cs-CZ" dirty="0"/>
          </a:p>
        </p:txBody>
      </p:sp>
      <p:sp>
        <p:nvSpPr>
          <p:cNvPr id="61443" name="Rectangle 3"/>
          <p:cNvSpPr>
            <a:spLocks noGrp="1" noChangeArrowheads="1"/>
          </p:cNvSpPr>
          <p:nvPr>
            <p:ph type="body" idx="1"/>
          </p:nvPr>
        </p:nvSpPr>
        <p:spPr/>
        <p:txBody>
          <a:bodyPr/>
          <a:lstStyle/>
          <a:p>
            <a:pPr>
              <a:lnSpc>
                <a:spcPct val="90000"/>
              </a:lnSpc>
            </a:pPr>
            <a:endParaRPr lang="cs-CZ" sz="2800" dirty="0" smtClean="0"/>
          </a:p>
          <a:p>
            <a:pPr>
              <a:lnSpc>
                <a:spcPct val="90000"/>
              </a:lnSpc>
            </a:pPr>
            <a:r>
              <a:rPr lang="cs-CZ" sz="2800" dirty="0" smtClean="0"/>
              <a:t>Monitorování </a:t>
            </a:r>
            <a:r>
              <a:rPr lang="cs-CZ" sz="2800" dirty="0"/>
              <a:t>výroby a automatických </a:t>
            </a:r>
            <a:r>
              <a:rPr lang="cs-CZ" sz="2800" dirty="0" smtClean="0"/>
              <a:t>korekcí výroby</a:t>
            </a:r>
            <a:endParaRPr lang="cs-CZ" sz="2800" dirty="0"/>
          </a:p>
          <a:p>
            <a:pPr>
              <a:lnSpc>
                <a:spcPct val="90000"/>
              </a:lnSpc>
            </a:pPr>
            <a:endParaRPr lang="cs-CZ" sz="2800" dirty="0"/>
          </a:p>
          <a:p>
            <a:pPr>
              <a:lnSpc>
                <a:spcPct val="90000"/>
              </a:lnSpc>
            </a:pPr>
            <a:r>
              <a:rPr lang="cs-CZ" sz="2800" dirty="0" smtClean="0"/>
              <a:t>Podpora </a:t>
            </a:r>
            <a:r>
              <a:rPr lang="cs-CZ" sz="2800" dirty="0"/>
              <a:t>rozhodování operátora </a:t>
            </a:r>
            <a:r>
              <a:rPr lang="cs-CZ" sz="2800" dirty="0" smtClean="0"/>
              <a:t>zajišťujícího korekce</a:t>
            </a:r>
            <a:endParaRPr lang="cs-CZ" sz="2800" dirty="0"/>
          </a:p>
          <a:p>
            <a:pPr>
              <a:lnSpc>
                <a:spcPct val="90000"/>
              </a:lnSpc>
            </a:pPr>
            <a:endParaRPr lang="cs-CZ" sz="2800" dirty="0"/>
          </a:p>
          <a:p>
            <a:pPr>
              <a:lnSpc>
                <a:spcPct val="90000"/>
              </a:lnSpc>
            </a:pPr>
            <a:r>
              <a:rPr lang="cs-CZ" sz="2800" dirty="0"/>
              <a:t>Z</a:t>
            </a:r>
            <a:r>
              <a:rPr lang="cs-CZ" sz="2800" dirty="0" smtClean="0"/>
              <a:t>lepšování </a:t>
            </a:r>
            <a:r>
              <a:rPr lang="cs-CZ" sz="2800" dirty="0"/>
              <a:t>funkcí ve výrobním procesu </a:t>
            </a:r>
            <a:r>
              <a:rPr lang="cs-CZ" sz="2800" dirty="0" smtClean="0"/>
              <a:t>může </a:t>
            </a:r>
            <a:r>
              <a:rPr lang="cs-CZ" sz="2800" dirty="0"/>
              <a:t>zahrnovat řízení alarmů</a:t>
            </a:r>
            <a:r>
              <a:rPr lang="cs-CZ" dirty="0"/>
              <a:t> </a:t>
            </a:r>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cs-CZ" sz="3600" b="1" dirty="0"/>
              <a:t>Informační systém technologických dat</a:t>
            </a:r>
            <a:endParaRPr lang="cs-CZ" dirty="0"/>
          </a:p>
        </p:txBody>
      </p:sp>
      <p:sp>
        <p:nvSpPr>
          <p:cNvPr id="62467" name="Rectangle 3"/>
          <p:cNvSpPr>
            <a:spLocks noGrp="1" noChangeArrowheads="1"/>
          </p:cNvSpPr>
          <p:nvPr>
            <p:ph type="body" sz="half" idx="1"/>
          </p:nvPr>
        </p:nvSpPr>
        <p:spPr>
          <a:xfrm>
            <a:off x="685800" y="1727200"/>
            <a:ext cx="4070350" cy="4029075"/>
          </a:xfrm>
          <a:noFill/>
          <a:ln/>
        </p:spPr>
        <p:txBody>
          <a:bodyPr wrap="none">
            <a:spAutoFit/>
          </a:bodyPr>
          <a:lstStyle/>
          <a:p>
            <a:pPr>
              <a:buFontTx/>
              <a:buNone/>
            </a:pPr>
            <a:r>
              <a:rPr lang="cs-CZ" sz="2000" b="1" i="1" u="sng" dirty="0"/>
              <a:t>Určení systému:</a:t>
            </a:r>
            <a:endParaRPr lang="cs-CZ" sz="1800" b="1" dirty="0"/>
          </a:p>
          <a:p>
            <a:pPr>
              <a:buFontTx/>
              <a:buNone/>
            </a:pPr>
            <a:r>
              <a:rPr lang="cs-CZ" sz="1800" b="1" dirty="0"/>
              <a:t>Zajištění dlouhodobé archivace dat </a:t>
            </a:r>
          </a:p>
          <a:p>
            <a:pPr>
              <a:buFontTx/>
              <a:buNone/>
            </a:pPr>
            <a:r>
              <a:rPr lang="cs-CZ" sz="1800" b="1" dirty="0"/>
              <a:t>v základní přesnosti.</a:t>
            </a:r>
          </a:p>
          <a:p>
            <a:pPr>
              <a:buFontTx/>
              <a:buNone/>
            </a:pPr>
            <a:endParaRPr lang="cs-CZ" sz="1800" b="1" dirty="0"/>
          </a:p>
          <a:p>
            <a:pPr>
              <a:buFontTx/>
              <a:buNone/>
            </a:pPr>
            <a:r>
              <a:rPr lang="cs-CZ" sz="1800" b="1" dirty="0"/>
              <a:t>Automatické zpracování </a:t>
            </a:r>
          </a:p>
          <a:p>
            <a:pPr>
              <a:buFontTx/>
              <a:buNone/>
            </a:pPr>
            <a:r>
              <a:rPr lang="cs-CZ" sz="1800" b="1" dirty="0"/>
              <a:t>archivovaných dat.</a:t>
            </a:r>
          </a:p>
          <a:p>
            <a:pPr>
              <a:buFontTx/>
              <a:buNone/>
            </a:pPr>
            <a:endParaRPr lang="cs-CZ" sz="1800" b="1" dirty="0"/>
          </a:p>
          <a:p>
            <a:pPr>
              <a:buFontTx/>
              <a:buNone/>
            </a:pPr>
            <a:r>
              <a:rPr lang="cs-CZ" sz="1800" b="1" dirty="0"/>
              <a:t>Možnost prezentace dat velké </a:t>
            </a:r>
          </a:p>
          <a:p>
            <a:pPr>
              <a:buFontTx/>
              <a:buNone/>
            </a:pPr>
            <a:r>
              <a:rPr lang="cs-CZ" sz="1800" b="1" dirty="0"/>
              <a:t>skupině uživatelů. </a:t>
            </a:r>
          </a:p>
          <a:p>
            <a:pPr>
              <a:buFontTx/>
              <a:buNone/>
            </a:pPr>
            <a:endParaRPr lang="cs-CZ" sz="1800" b="1" dirty="0"/>
          </a:p>
          <a:p>
            <a:pPr>
              <a:buFontTx/>
              <a:buNone/>
            </a:pPr>
            <a:r>
              <a:rPr lang="cs-CZ" sz="1800" b="1" dirty="0"/>
              <a:t>Možnost nasazení systému jako </a:t>
            </a:r>
          </a:p>
          <a:p>
            <a:pPr>
              <a:buFontTx/>
              <a:buNone/>
            </a:pPr>
            <a:r>
              <a:rPr lang="cs-CZ" sz="1800" b="1" dirty="0"/>
              <a:t>distribuovaného řešení.</a:t>
            </a:r>
          </a:p>
        </p:txBody>
      </p:sp>
      <p:pic>
        <p:nvPicPr>
          <p:cNvPr id="62468" name="Picture 4"/>
          <p:cNvPicPr>
            <a:picLocks noGrp="1" noChangeAspect="1" noChangeArrowheads="1"/>
          </p:cNvPicPr>
          <p:nvPr>
            <p:ph type="clipArt" sz="half" idx="2"/>
          </p:nvPr>
        </p:nvPicPr>
        <p:blipFill>
          <a:blip r:embed="rId2" cstate="print"/>
          <a:srcRect/>
          <a:stretch>
            <a:fillRect/>
          </a:stretch>
        </p:blipFill>
        <p:spPr>
          <a:xfrm>
            <a:off x="4355976" y="2492896"/>
            <a:ext cx="4572000" cy="3416300"/>
          </a:xfrm>
          <a:noFill/>
          <a:ln w="12700">
            <a:solidFill>
              <a:schemeClr val="tx1"/>
            </a:solidFill>
          </a:ln>
        </p:spPr>
      </p:pic>
    </p:spTree>
  </p:cSld>
  <p:clrMapOvr>
    <a:masterClrMapping/>
  </p:clrMapOvr>
  <p:transition>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r>
              <a:rPr lang="cs-CZ" smtClean="0"/>
              <a:t>MES</a:t>
            </a:r>
          </a:p>
        </p:txBody>
      </p:sp>
      <p:sp>
        <p:nvSpPr>
          <p:cNvPr id="12291" name="Zástupný symbol pro obsah 2"/>
          <p:cNvSpPr>
            <a:spLocks noGrp="1"/>
          </p:cNvSpPr>
          <p:nvPr>
            <p:ph idx="1"/>
          </p:nvPr>
        </p:nvSpPr>
        <p:spPr/>
        <p:txBody>
          <a:bodyPr/>
          <a:lstStyle/>
          <a:p>
            <a:pPr eaLnBrk="1" hangingPunct="1">
              <a:buFontTx/>
              <a:buNone/>
            </a:pPr>
            <a:r>
              <a:rPr lang="cs-CZ" dirty="0" smtClean="0"/>
              <a:t>MES = </a:t>
            </a:r>
            <a:r>
              <a:rPr lang="cs-CZ" dirty="0" err="1" smtClean="0"/>
              <a:t>Manufacturing</a:t>
            </a:r>
            <a:r>
              <a:rPr lang="cs-CZ" dirty="0" smtClean="0"/>
              <a:t> </a:t>
            </a:r>
            <a:r>
              <a:rPr lang="cs-CZ" dirty="0" err="1" smtClean="0"/>
              <a:t>Execution</a:t>
            </a:r>
            <a:r>
              <a:rPr lang="cs-CZ" dirty="0" smtClean="0"/>
              <a:t> </a:t>
            </a:r>
            <a:r>
              <a:rPr lang="cs-CZ" dirty="0" err="1" smtClean="0"/>
              <a:t>Systems</a:t>
            </a:r>
            <a:r>
              <a:rPr lang="cs-CZ" dirty="0" smtClean="0"/>
              <a:t> </a:t>
            </a:r>
          </a:p>
          <a:p>
            <a:pPr eaLnBrk="1" hangingPunct="1">
              <a:buFontTx/>
              <a:buNone/>
            </a:pPr>
            <a:endParaRPr lang="cs-CZ" dirty="0" smtClean="0"/>
          </a:p>
          <a:p>
            <a:pPr eaLnBrk="1" hangingPunct="1">
              <a:buFontTx/>
              <a:buNone/>
            </a:pPr>
            <a:endParaRPr lang="cs-CZ" dirty="0" smtClean="0">
              <a:solidFill>
                <a:srgbClr val="C00000"/>
              </a:solidFill>
            </a:endParaRPr>
          </a:p>
          <a:p>
            <a:pPr eaLnBrk="1" hangingPunct="1">
              <a:buFontTx/>
              <a:buNone/>
            </a:pPr>
            <a:r>
              <a:rPr lang="cs-CZ" dirty="0" smtClean="0">
                <a:solidFill>
                  <a:srgbClr val="C00000"/>
                </a:solidFill>
              </a:rPr>
              <a:t>MES = systémy řízení výroby</a:t>
            </a:r>
            <a:r>
              <a:rPr lang="cs-CZ" dirty="0" smtClean="0"/>
              <a:t>.</a:t>
            </a:r>
          </a:p>
          <a:p>
            <a:pPr eaLnBrk="1" hangingPunct="1">
              <a:buFontTx/>
              <a:buNone/>
            </a:pPr>
            <a:endParaRPr lang="cs-CZ"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cs-CZ" dirty="0" smtClean="0"/>
              <a:t>Plánování </a:t>
            </a:r>
            <a:r>
              <a:rPr lang="cs-CZ" dirty="0"/>
              <a:t>a sledování </a:t>
            </a:r>
            <a:r>
              <a:rPr lang="cs-CZ" dirty="0" smtClean="0"/>
              <a:t>výroby</a:t>
            </a:r>
            <a:endParaRPr lang="cs-CZ" dirty="0"/>
          </a:p>
        </p:txBody>
      </p:sp>
      <p:sp>
        <p:nvSpPr>
          <p:cNvPr id="63491" name="Rectangle 3"/>
          <p:cNvSpPr>
            <a:spLocks noGrp="1" noChangeArrowheads="1"/>
          </p:cNvSpPr>
          <p:nvPr>
            <p:ph type="body" idx="1"/>
          </p:nvPr>
        </p:nvSpPr>
        <p:spPr/>
        <p:txBody>
          <a:bodyPr/>
          <a:lstStyle/>
          <a:p>
            <a:pPr>
              <a:lnSpc>
                <a:spcPct val="90000"/>
              </a:lnSpc>
            </a:pPr>
            <a:r>
              <a:rPr lang="cs-CZ" sz="2800" dirty="0"/>
              <a:t>personál přidělený na práci,</a:t>
            </a:r>
          </a:p>
          <a:p>
            <a:pPr>
              <a:lnSpc>
                <a:spcPct val="90000"/>
              </a:lnSpc>
            </a:pPr>
            <a:r>
              <a:rPr lang="cs-CZ" sz="2800" dirty="0" smtClean="0"/>
              <a:t>materiálové </a:t>
            </a:r>
            <a:r>
              <a:rPr lang="cs-CZ" sz="2800" dirty="0"/>
              <a:t>komponenty použité ve výrobě,</a:t>
            </a:r>
          </a:p>
          <a:p>
            <a:pPr>
              <a:lnSpc>
                <a:spcPct val="90000"/>
              </a:lnSpc>
            </a:pPr>
            <a:r>
              <a:rPr lang="cs-CZ" sz="2800" dirty="0"/>
              <a:t>skutečné výrobní podmínky,</a:t>
            </a:r>
          </a:p>
          <a:p>
            <a:pPr>
              <a:lnSpc>
                <a:spcPct val="90000"/>
              </a:lnSpc>
            </a:pPr>
            <a:r>
              <a:rPr lang="cs-CZ" sz="2800" dirty="0"/>
              <a:t>alarmy,</a:t>
            </a:r>
          </a:p>
          <a:p>
            <a:pPr>
              <a:lnSpc>
                <a:spcPct val="90000"/>
              </a:lnSpc>
            </a:pPr>
            <a:r>
              <a:rPr lang="cs-CZ" sz="2800" dirty="0" smtClean="0"/>
              <a:t>přepracování </a:t>
            </a:r>
            <a:r>
              <a:rPr lang="cs-CZ" sz="2800" dirty="0"/>
              <a:t>a jiné výjimky vztahující se       k výrobku </a:t>
            </a:r>
          </a:p>
          <a:p>
            <a:pPr algn="ctr">
              <a:lnSpc>
                <a:spcPct val="90000"/>
              </a:lnSpc>
              <a:buFontTx/>
              <a:buNone/>
            </a:pPr>
            <a:r>
              <a:rPr lang="cs-CZ" sz="2800" dirty="0"/>
              <a:t>	</a:t>
            </a:r>
            <a:endParaRPr lang="cs-CZ" sz="2800" dirty="0" smtClean="0"/>
          </a:p>
          <a:p>
            <a:pPr>
              <a:lnSpc>
                <a:spcPct val="90000"/>
              </a:lnSpc>
              <a:buFontTx/>
              <a:buNone/>
            </a:pPr>
            <a:r>
              <a:rPr lang="cs-CZ" sz="2000" dirty="0" smtClean="0"/>
              <a:t>	</a:t>
            </a:r>
            <a:endParaRPr lang="cs-CZ" sz="2000" dirty="0"/>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cs-CZ" dirty="0" smtClean="0"/>
              <a:t>Analýzy výkonnosti</a:t>
            </a:r>
            <a:br>
              <a:rPr lang="cs-CZ" dirty="0" smtClean="0"/>
            </a:br>
            <a:r>
              <a:rPr lang="cs-CZ" dirty="0" smtClean="0"/>
              <a:t>(Performance </a:t>
            </a:r>
            <a:r>
              <a:rPr lang="cs-CZ" dirty="0" err="1" smtClean="0"/>
              <a:t>Analysis</a:t>
            </a:r>
            <a:r>
              <a:rPr lang="cs-CZ" dirty="0" smtClean="0"/>
              <a:t>)</a:t>
            </a:r>
            <a:endParaRPr lang="cs-CZ" dirty="0"/>
          </a:p>
        </p:txBody>
      </p:sp>
      <p:sp>
        <p:nvSpPr>
          <p:cNvPr id="73731" name="Rectangle 3"/>
          <p:cNvSpPr>
            <a:spLocks noGrp="1" noChangeArrowheads="1"/>
          </p:cNvSpPr>
          <p:nvPr>
            <p:ph type="body" idx="1"/>
          </p:nvPr>
        </p:nvSpPr>
        <p:spPr/>
        <p:txBody>
          <a:bodyPr/>
          <a:lstStyle/>
          <a:p>
            <a:pPr>
              <a:lnSpc>
                <a:spcPct val="90000"/>
              </a:lnSpc>
            </a:pPr>
            <a:r>
              <a:rPr lang="cs-CZ" sz="2800" dirty="0"/>
              <a:t>okamžité reportování  výsledků výroby z aktuálních  informací</a:t>
            </a:r>
          </a:p>
          <a:p>
            <a:pPr>
              <a:lnSpc>
                <a:spcPct val="90000"/>
              </a:lnSpc>
            </a:pPr>
            <a:r>
              <a:rPr lang="cs-CZ" sz="2800" dirty="0"/>
              <a:t>jejich porovnání s poslední historií a očekáváními  </a:t>
            </a:r>
            <a:endParaRPr lang="cs-CZ" sz="2800" dirty="0" smtClean="0"/>
          </a:p>
          <a:p>
            <a:pPr>
              <a:lnSpc>
                <a:spcPct val="90000"/>
              </a:lnSpc>
            </a:pPr>
            <a:r>
              <a:rPr lang="cs-CZ" sz="2800" dirty="0" smtClean="0"/>
              <a:t>Predikce odhadů ekonomických výstupů</a:t>
            </a:r>
            <a:endParaRPr lang="cs-CZ" sz="2800" dirty="0"/>
          </a:p>
          <a:p>
            <a:pPr>
              <a:lnSpc>
                <a:spcPct val="90000"/>
              </a:lnSpc>
              <a:buFontTx/>
              <a:buNone/>
            </a:pPr>
            <a:r>
              <a:rPr lang="cs-CZ" sz="2400" dirty="0"/>
              <a:t>Výsledky výkonnosti  </a:t>
            </a:r>
            <a:r>
              <a:rPr lang="cs-CZ" sz="2400" dirty="0" smtClean="0"/>
              <a:t>zahrnují:</a:t>
            </a:r>
            <a:endParaRPr lang="cs-CZ" sz="2400" dirty="0"/>
          </a:p>
          <a:p>
            <a:pPr lvl="1">
              <a:lnSpc>
                <a:spcPct val="90000"/>
              </a:lnSpc>
              <a:buFontTx/>
              <a:buChar char="•"/>
            </a:pPr>
            <a:r>
              <a:rPr lang="cs-CZ" sz="2400" dirty="0"/>
              <a:t>měření,</a:t>
            </a:r>
          </a:p>
          <a:p>
            <a:pPr lvl="1">
              <a:lnSpc>
                <a:spcPct val="90000"/>
              </a:lnSpc>
              <a:buFontTx/>
              <a:buChar char="•"/>
            </a:pPr>
            <a:r>
              <a:rPr lang="cs-CZ" sz="2400" dirty="0"/>
              <a:t>vhodnost zdrojů,</a:t>
            </a:r>
          </a:p>
          <a:p>
            <a:pPr lvl="1">
              <a:lnSpc>
                <a:spcPct val="90000"/>
              </a:lnSpc>
              <a:buFontTx/>
              <a:buChar char="•"/>
            </a:pPr>
            <a:r>
              <a:rPr lang="cs-CZ" sz="2400" dirty="0"/>
              <a:t>opotřebení výrobních jednotek,</a:t>
            </a:r>
          </a:p>
          <a:p>
            <a:pPr lvl="1">
              <a:lnSpc>
                <a:spcPct val="90000"/>
              </a:lnSpc>
              <a:buFontTx/>
              <a:buChar char="•"/>
            </a:pPr>
            <a:r>
              <a:rPr lang="cs-CZ" sz="2400" dirty="0"/>
              <a:t>shodu s plánem,</a:t>
            </a:r>
          </a:p>
          <a:p>
            <a:pPr lvl="1">
              <a:lnSpc>
                <a:spcPct val="90000"/>
              </a:lnSpc>
              <a:buFontTx/>
              <a:buChar char="•"/>
            </a:pPr>
            <a:r>
              <a:rPr lang="cs-CZ" sz="2400" dirty="0"/>
              <a:t>porovnání se standardy </a:t>
            </a:r>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cs-CZ" dirty="0"/>
              <a:t>Bilancování</a:t>
            </a:r>
            <a:endParaRPr lang="cs-CZ" sz="3600" dirty="0"/>
          </a:p>
        </p:txBody>
      </p:sp>
      <p:sp>
        <p:nvSpPr>
          <p:cNvPr id="74755" name="Rectangle 3"/>
          <p:cNvSpPr>
            <a:spLocks noGrp="1" noChangeArrowheads="1"/>
          </p:cNvSpPr>
          <p:nvPr>
            <p:ph type="body" sz="half" idx="1"/>
          </p:nvPr>
        </p:nvSpPr>
        <p:spPr>
          <a:xfrm>
            <a:off x="304800" y="1981200"/>
            <a:ext cx="3615092" cy="1846659"/>
          </a:xfrm>
          <a:noFill/>
          <a:ln/>
        </p:spPr>
        <p:txBody>
          <a:bodyPr wrap="none">
            <a:spAutoFit/>
          </a:bodyPr>
          <a:lstStyle/>
          <a:p>
            <a:pPr>
              <a:buFontTx/>
              <a:buNone/>
            </a:pPr>
            <a:endParaRPr lang="cs-CZ" sz="1800" b="1" dirty="0">
              <a:latin typeface="Arial" charset="0"/>
            </a:endParaRPr>
          </a:p>
          <a:p>
            <a:pPr>
              <a:buFontTx/>
              <a:buNone/>
            </a:pPr>
            <a:r>
              <a:rPr lang="cs-CZ" sz="2000" b="1" dirty="0"/>
              <a:t>Monitorování a analýza </a:t>
            </a:r>
            <a:r>
              <a:rPr lang="cs-CZ" sz="2000" b="1" dirty="0" smtClean="0"/>
              <a:t>dat: </a:t>
            </a:r>
            <a:endParaRPr lang="cs-CZ" sz="2000" b="1" dirty="0"/>
          </a:p>
          <a:p>
            <a:pPr>
              <a:buFontTx/>
              <a:buNone/>
            </a:pPr>
            <a:r>
              <a:rPr lang="cs-CZ" sz="2000" b="1" dirty="0"/>
              <a:t>energií</a:t>
            </a:r>
          </a:p>
          <a:p>
            <a:pPr>
              <a:buFontTx/>
              <a:buNone/>
            </a:pPr>
            <a:r>
              <a:rPr lang="cs-CZ" sz="2000" b="1" dirty="0"/>
              <a:t>surovin</a:t>
            </a:r>
          </a:p>
          <a:p>
            <a:pPr>
              <a:buFontTx/>
              <a:buNone/>
            </a:pPr>
            <a:r>
              <a:rPr lang="cs-CZ" sz="2000" b="1" dirty="0"/>
              <a:t>kapacit </a:t>
            </a:r>
          </a:p>
        </p:txBody>
      </p:sp>
      <p:pic>
        <p:nvPicPr>
          <p:cNvPr id="74756" name="Picture 4"/>
          <p:cNvPicPr>
            <a:picLocks noGrp="1" noChangeAspect="1" noChangeArrowheads="1"/>
          </p:cNvPicPr>
          <p:nvPr>
            <p:ph type="clipArt" sz="half" idx="2"/>
          </p:nvPr>
        </p:nvPicPr>
        <p:blipFill>
          <a:blip r:embed="rId2" cstate="print"/>
          <a:srcRect/>
          <a:stretch>
            <a:fillRect/>
          </a:stretch>
        </p:blipFill>
        <p:spPr>
          <a:xfrm>
            <a:off x="3886200" y="2057400"/>
            <a:ext cx="5029200" cy="3751263"/>
          </a:xfrm>
          <a:noFill/>
          <a:ln w="12700">
            <a:solidFill>
              <a:schemeClr val="tx1"/>
            </a:solidFill>
          </a:ln>
        </p:spPr>
      </p:pic>
    </p:spTree>
  </p:cSld>
  <p:clrMapOvr>
    <a:masterClrMapping/>
  </p:clrMapOvr>
  <p:transition>
    <p:cover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cs-CZ" dirty="0" smtClean="0"/>
              <a:t>Rozvrhování </a:t>
            </a:r>
            <a:r>
              <a:rPr lang="cs-CZ" dirty="0"/>
              <a:t>operací </a:t>
            </a:r>
            <a:r>
              <a:rPr lang="cs-CZ" dirty="0" smtClean="0"/>
              <a:t/>
            </a:r>
            <a:br>
              <a:rPr lang="cs-CZ" dirty="0" smtClean="0"/>
            </a:br>
            <a:r>
              <a:rPr lang="cs-CZ" dirty="0" smtClean="0"/>
              <a:t>(</a:t>
            </a:r>
            <a:r>
              <a:rPr lang="cs-CZ" dirty="0" err="1" smtClean="0"/>
              <a:t>Operations</a:t>
            </a:r>
            <a:r>
              <a:rPr lang="cs-CZ" dirty="0" smtClean="0"/>
              <a:t> </a:t>
            </a:r>
            <a:r>
              <a:rPr lang="cs-CZ" dirty="0" err="1" smtClean="0"/>
              <a:t>Scheduling</a:t>
            </a:r>
            <a:r>
              <a:rPr lang="cs-CZ" dirty="0" smtClean="0"/>
              <a:t>)</a:t>
            </a:r>
            <a:endParaRPr lang="cs-CZ" dirty="0"/>
          </a:p>
        </p:txBody>
      </p:sp>
      <p:sp>
        <p:nvSpPr>
          <p:cNvPr id="75779" name="Rectangle 3"/>
          <p:cNvSpPr>
            <a:spLocks noGrp="1" noChangeArrowheads="1"/>
          </p:cNvSpPr>
          <p:nvPr>
            <p:ph type="body" idx="1"/>
          </p:nvPr>
        </p:nvSpPr>
        <p:spPr/>
        <p:txBody>
          <a:bodyPr/>
          <a:lstStyle/>
          <a:p>
            <a:pPr>
              <a:lnSpc>
                <a:spcPct val="90000"/>
              </a:lnSpc>
              <a:buFontTx/>
              <a:buNone/>
            </a:pPr>
            <a:r>
              <a:rPr lang="cs-CZ" sz="2800" dirty="0"/>
              <a:t>P</a:t>
            </a:r>
            <a:r>
              <a:rPr lang="cs-CZ" sz="2800" dirty="0" smtClean="0"/>
              <a:t>rovádění </a:t>
            </a:r>
            <a:r>
              <a:rPr lang="cs-CZ" sz="2800" dirty="0"/>
              <a:t>sekvencí na základě:</a:t>
            </a:r>
          </a:p>
          <a:p>
            <a:pPr lvl="1">
              <a:lnSpc>
                <a:spcPct val="90000"/>
              </a:lnSpc>
              <a:buFontTx/>
              <a:buChar char="•"/>
            </a:pPr>
            <a:r>
              <a:rPr lang="cs-CZ" dirty="0" smtClean="0"/>
              <a:t>priorit</a:t>
            </a:r>
            <a:r>
              <a:rPr lang="cs-CZ" dirty="0"/>
              <a:t>,</a:t>
            </a:r>
          </a:p>
          <a:p>
            <a:pPr lvl="1">
              <a:lnSpc>
                <a:spcPct val="90000"/>
              </a:lnSpc>
              <a:buFontTx/>
              <a:buChar char="•"/>
            </a:pPr>
            <a:r>
              <a:rPr lang="cs-CZ" dirty="0" smtClean="0"/>
              <a:t>příznaků</a:t>
            </a:r>
            <a:r>
              <a:rPr lang="cs-CZ" dirty="0"/>
              <a:t>, </a:t>
            </a:r>
          </a:p>
          <a:p>
            <a:pPr lvl="1">
              <a:lnSpc>
                <a:spcPct val="90000"/>
              </a:lnSpc>
              <a:buFontTx/>
              <a:buChar char="•"/>
            </a:pPr>
            <a:r>
              <a:rPr lang="cs-CZ" dirty="0"/>
              <a:t>charakteristik,</a:t>
            </a:r>
          </a:p>
          <a:p>
            <a:pPr lvl="1">
              <a:lnSpc>
                <a:spcPct val="90000"/>
              </a:lnSpc>
              <a:buFontTx/>
              <a:buChar char="•"/>
            </a:pPr>
            <a:r>
              <a:rPr lang="cs-CZ" dirty="0"/>
              <a:t>výrobních pravidel.</a:t>
            </a:r>
          </a:p>
          <a:p>
            <a:pPr>
              <a:lnSpc>
                <a:spcPct val="90000"/>
              </a:lnSpc>
              <a:buFontTx/>
              <a:buNone/>
            </a:pPr>
            <a:r>
              <a:rPr lang="cs-CZ" sz="2800" dirty="0" smtClean="0"/>
              <a:t>	</a:t>
            </a:r>
            <a:r>
              <a:rPr lang="cs-CZ" sz="1800" dirty="0" smtClean="0"/>
              <a:t>Operační </a:t>
            </a:r>
            <a:r>
              <a:rPr lang="cs-CZ" sz="1800" dirty="0"/>
              <a:t>a detailní rozvrhování je konečné a rozpoznává alternativy a překrývající se paralelní operace za </a:t>
            </a:r>
            <a:r>
              <a:rPr lang="cs-CZ" sz="1800" dirty="0" smtClean="0"/>
              <a:t>účelem </a:t>
            </a:r>
            <a:r>
              <a:rPr lang="cs-CZ" sz="1800" dirty="0"/>
              <a:t>kalkulace v detailu, exaktní čas zatížení zařízení  a vyrovnání, změna vzorců pro výpočty časů v </a:t>
            </a:r>
            <a:r>
              <a:rPr lang="cs-CZ" sz="1800" dirty="0" smtClean="0"/>
              <a:t>předpisech.</a:t>
            </a:r>
            <a:endParaRPr lang="cs-CZ" sz="1800" dirty="0"/>
          </a:p>
        </p:txBody>
      </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266700"/>
            <a:ext cx="7772400" cy="1143000"/>
          </a:xfrm>
        </p:spPr>
        <p:txBody>
          <a:bodyPr/>
          <a:lstStyle/>
          <a:p>
            <a:r>
              <a:rPr lang="cs-CZ" dirty="0" err="1"/>
              <a:t>Ganttův</a:t>
            </a:r>
            <a:r>
              <a:rPr lang="cs-CZ" dirty="0"/>
              <a:t> diagram</a:t>
            </a:r>
          </a:p>
        </p:txBody>
      </p:sp>
      <p:pic>
        <p:nvPicPr>
          <p:cNvPr id="76803" name="Picture 3" descr="C:\Dokumenty\G2\images\gantt1.gif"/>
          <p:cNvPicPr>
            <a:picLocks noChangeAspect="1" noChangeArrowheads="1"/>
          </p:cNvPicPr>
          <p:nvPr/>
        </p:nvPicPr>
        <p:blipFill>
          <a:blip r:embed="rId2" cstate="print"/>
          <a:srcRect/>
          <a:stretch>
            <a:fillRect/>
          </a:stretch>
        </p:blipFill>
        <p:spPr bwMode="auto">
          <a:xfrm>
            <a:off x="457200" y="1176338"/>
            <a:ext cx="8239125" cy="5576887"/>
          </a:xfrm>
          <a:prstGeom prst="rect">
            <a:avLst/>
          </a:prstGeom>
          <a:noFill/>
        </p:spPr>
      </p:pic>
    </p:spTree>
  </p:cSld>
  <p:clrMapOvr>
    <a:masterClrMapping/>
  </p:clrMapOvr>
  <p:transition spd="med">
    <p:strips dir="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cs-CZ" dirty="0" smtClean="0"/>
              <a:t>Řízení </a:t>
            </a:r>
            <a:r>
              <a:rPr lang="cs-CZ" dirty="0"/>
              <a:t>dokumentace </a:t>
            </a:r>
            <a:r>
              <a:rPr lang="cs-CZ" dirty="0" smtClean="0"/>
              <a:t/>
            </a:r>
            <a:br>
              <a:rPr lang="cs-CZ" dirty="0" smtClean="0"/>
            </a:br>
            <a:r>
              <a:rPr lang="cs-CZ" dirty="0" smtClean="0"/>
              <a:t>(</a:t>
            </a:r>
            <a:r>
              <a:rPr lang="cs-CZ" dirty="0" err="1" smtClean="0"/>
              <a:t>Document</a:t>
            </a:r>
            <a:r>
              <a:rPr lang="cs-CZ" dirty="0" smtClean="0"/>
              <a:t> </a:t>
            </a:r>
            <a:r>
              <a:rPr lang="cs-CZ" dirty="0" err="1" smtClean="0"/>
              <a:t>Control</a:t>
            </a:r>
            <a:r>
              <a:rPr lang="cs-CZ" dirty="0" smtClean="0"/>
              <a:t>)</a:t>
            </a:r>
            <a:endParaRPr lang="cs-CZ" dirty="0"/>
          </a:p>
        </p:txBody>
      </p:sp>
      <p:sp>
        <p:nvSpPr>
          <p:cNvPr id="77827" name="Rectangle 3"/>
          <p:cNvSpPr>
            <a:spLocks noGrp="1" noChangeArrowheads="1"/>
          </p:cNvSpPr>
          <p:nvPr>
            <p:ph type="body" idx="1"/>
          </p:nvPr>
        </p:nvSpPr>
        <p:spPr/>
        <p:txBody>
          <a:bodyPr/>
          <a:lstStyle/>
          <a:p>
            <a:pPr>
              <a:buFontTx/>
              <a:buNone/>
            </a:pPr>
            <a:r>
              <a:rPr lang="cs-CZ" sz="2400" dirty="0"/>
              <a:t>Záznamy a formuláře zahrnují:</a:t>
            </a:r>
          </a:p>
          <a:p>
            <a:pPr lvl="1">
              <a:buFontTx/>
              <a:buChar char="•"/>
            </a:pPr>
            <a:r>
              <a:rPr lang="cs-CZ" sz="2400" dirty="0" smtClean="0"/>
              <a:t>pracovní </a:t>
            </a:r>
            <a:r>
              <a:rPr lang="cs-CZ" sz="2400" dirty="0"/>
              <a:t>instrukce,</a:t>
            </a:r>
          </a:p>
          <a:p>
            <a:pPr lvl="1">
              <a:buFontTx/>
              <a:buChar char="•"/>
            </a:pPr>
            <a:r>
              <a:rPr lang="cs-CZ" sz="2400" dirty="0"/>
              <a:t>návody,</a:t>
            </a:r>
          </a:p>
          <a:p>
            <a:pPr lvl="1">
              <a:buFontTx/>
              <a:buChar char="•"/>
            </a:pPr>
            <a:r>
              <a:rPr lang="cs-CZ" sz="2400" dirty="0"/>
              <a:t>projektovou dokumentaci,</a:t>
            </a:r>
          </a:p>
          <a:p>
            <a:pPr lvl="1">
              <a:buFontTx/>
              <a:buChar char="•"/>
            </a:pPr>
            <a:r>
              <a:rPr lang="cs-CZ" sz="2400" dirty="0"/>
              <a:t>standardní operační procedury,</a:t>
            </a:r>
          </a:p>
          <a:p>
            <a:pPr lvl="1">
              <a:buFontTx/>
              <a:buChar char="•"/>
            </a:pPr>
            <a:r>
              <a:rPr lang="cs-CZ" sz="2400" dirty="0"/>
              <a:t>části programů,</a:t>
            </a:r>
          </a:p>
          <a:p>
            <a:pPr lvl="1">
              <a:buFontTx/>
              <a:buChar char="•"/>
            </a:pPr>
            <a:r>
              <a:rPr lang="cs-CZ" sz="2400" dirty="0" smtClean="0"/>
              <a:t>záznamy </a:t>
            </a:r>
            <a:r>
              <a:rPr lang="cs-CZ" sz="2400" dirty="0"/>
              <a:t>o dávkách,</a:t>
            </a:r>
          </a:p>
          <a:p>
            <a:pPr lvl="1">
              <a:buFontTx/>
              <a:buChar char="•"/>
            </a:pPr>
            <a:r>
              <a:rPr lang="cs-CZ" sz="2400" dirty="0"/>
              <a:t>poznámky o inženýrských změnách,</a:t>
            </a:r>
          </a:p>
          <a:p>
            <a:pPr lvl="1">
              <a:buFontTx/>
              <a:buChar char="•"/>
            </a:pPr>
            <a:r>
              <a:rPr lang="cs-CZ" sz="2400" dirty="0"/>
              <a:t>záznamy z </a:t>
            </a:r>
            <a:r>
              <a:rPr lang="cs-CZ" sz="2400" dirty="0" smtClean="0"/>
              <a:t>komunikace</a:t>
            </a:r>
          </a:p>
          <a:p>
            <a:pPr lvl="1">
              <a:buFontTx/>
              <a:buChar char="•"/>
            </a:pPr>
            <a:r>
              <a:rPr lang="cs-CZ" sz="2400" dirty="0" smtClean="0"/>
              <a:t>plány, receptury a výsledky výroby. </a:t>
            </a:r>
          </a:p>
          <a:p>
            <a:pPr lvl="1">
              <a:buFontTx/>
              <a:buChar char="•"/>
            </a:pPr>
            <a:endParaRPr lang="cs-CZ" sz="2400" dirty="0"/>
          </a:p>
          <a:p>
            <a:pPr lvl="1">
              <a:buFontTx/>
              <a:buChar char="•"/>
            </a:pPr>
            <a:endParaRPr lang="cs-CZ" sz="2000" b="1" dirty="0"/>
          </a:p>
        </p:txBody>
      </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cs-CZ" dirty="0" smtClean="0"/>
              <a:t>Řízení </a:t>
            </a:r>
            <a:r>
              <a:rPr lang="cs-CZ" dirty="0"/>
              <a:t>pracovních sil </a:t>
            </a:r>
            <a:r>
              <a:rPr lang="cs-CZ" dirty="0" smtClean="0"/>
              <a:t> </a:t>
            </a:r>
            <a:br>
              <a:rPr lang="cs-CZ" dirty="0" smtClean="0"/>
            </a:br>
            <a:r>
              <a:rPr lang="cs-CZ" dirty="0" smtClean="0"/>
              <a:t>(</a:t>
            </a:r>
            <a:r>
              <a:rPr lang="cs-CZ" dirty="0" err="1" smtClean="0"/>
              <a:t>Labour</a:t>
            </a:r>
            <a:r>
              <a:rPr lang="cs-CZ" dirty="0" smtClean="0"/>
              <a:t> Management)</a:t>
            </a:r>
            <a:endParaRPr lang="cs-CZ" dirty="0"/>
          </a:p>
        </p:txBody>
      </p:sp>
      <p:sp>
        <p:nvSpPr>
          <p:cNvPr id="78851" name="Rectangle 3"/>
          <p:cNvSpPr>
            <a:spLocks noGrp="1" noChangeArrowheads="1"/>
          </p:cNvSpPr>
          <p:nvPr>
            <p:ph type="body" idx="1"/>
          </p:nvPr>
        </p:nvSpPr>
        <p:spPr/>
        <p:txBody>
          <a:bodyPr/>
          <a:lstStyle/>
          <a:p>
            <a:r>
              <a:rPr lang="cs-CZ" sz="2800" dirty="0" smtClean="0"/>
              <a:t>Zahrnuje </a:t>
            </a:r>
            <a:r>
              <a:rPr lang="cs-CZ" sz="2800" dirty="0"/>
              <a:t>reporty spotřeby času a </a:t>
            </a:r>
            <a:r>
              <a:rPr lang="cs-CZ" sz="2800" dirty="0" smtClean="0"/>
              <a:t>přítomnosti pracovníků,</a:t>
            </a:r>
          </a:p>
          <a:p>
            <a:r>
              <a:rPr lang="cs-CZ" sz="2800" dirty="0" smtClean="0"/>
              <a:t>Oprávnění</a:t>
            </a:r>
            <a:endParaRPr lang="cs-CZ" sz="2800" dirty="0"/>
          </a:p>
          <a:p>
            <a:r>
              <a:rPr lang="cs-CZ" sz="2800" dirty="0" smtClean="0"/>
              <a:t>Certifikace pracovníků,</a:t>
            </a:r>
          </a:p>
          <a:p>
            <a:endParaRPr lang="cs-CZ" sz="2800" dirty="0" smtClean="0"/>
          </a:p>
          <a:p>
            <a:endParaRPr lang="cs-CZ" sz="2800" dirty="0" smtClean="0"/>
          </a:p>
        </p:txBody>
      </p:sp>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cs-CZ" dirty="0" smtClean="0"/>
              <a:t>Řízení údržby </a:t>
            </a:r>
            <a:br>
              <a:rPr lang="cs-CZ" dirty="0" smtClean="0"/>
            </a:br>
            <a:r>
              <a:rPr lang="cs-CZ" dirty="0" smtClean="0"/>
              <a:t>(</a:t>
            </a:r>
            <a:r>
              <a:rPr lang="cs-CZ" dirty="0" err="1" smtClean="0"/>
              <a:t>Maintenance</a:t>
            </a:r>
            <a:r>
              <a:rPr lang="cs-CZ" dirty="0" smtClean="0"/>
              <a:t> Management) </a:t>
            </a:r>
            <a:endParaRPr lang="cs-CZ" dirty="0"/>
          </a:p>
        </p:txBody>
      </p:sp>
      <p:sp>
        <p:nvSpPr>
          <p:cNvPr id="79875" name="Rectangle 3"/>
          <p:cNvSpPr>
            <a:spLocks noGrp="1" noChangeArrowheads="1"/>
          </p:cNvSpPr>
          <p:nvPr>
            <p:ph type="body" idx="1"/>
          </p:nvPr>
        </p:nvSpPr>
        <p:spPr/>
        <p:txBody>
          <a:bodyPr/>
          <a:lstStyle/>
          <a:p>
            <a:r>
              <a:rPr lang="cs-CZ" sz="2800" dirty="0"/>
              <a:t>zabezpečuje zařízení  a nástroje  použitelné pro výrobu </a:t>
            </a:r>
          </a:p>
          <a:p>
            <a:r>
              <a:rPr lang="cs-CZ" sz="2800" dirty="0"/>
              <a:t>zahrnuje  rozvrhování periodické a preventivní údržby, a také reakci na bezprostřední problémy</a:t>
            </a:r>
          </a:p>
          <a:p>
            <a:r>
              <a:rPr lang="cs-CZ" sz="2800" dirty="0"/>
              <a:t>udržuje historii posledních událostí nebo problémů pro  podporu jejich  diagnostiky </a:t>
            </a: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endParaRPr lang="cs-CZ" dirty="0" smtClean="0"/>
          </a:p>
        </p:txBody>
      </p:sp>
      <p:sp>
        <p:nvSpPr>
          <p:cNvPr id="12291" name="Zástupný symbol pro obsah 2"/>
          <p:cNvSpPr>
            <a:spLocks noGrp="1"/>
          </p:cNvSpPr>
          <p:nvPr>
            <p:ph idx="1"/>
          </p:nvPr>
        </p:nvSpPr>
        <p:spPr/>
        <p:txBody>
          <a:bodyPr/>
          <a:lstStyle/>
          <a:p>
            <a:pPr eaLnBrk="1" hangingPunct="1">
              <a:buFontTx/>
              <a:buNone/>
            </a:pPr>
            <a:endParaRPr lang="cs-CZ" dirty="0" smtClean="0"/>
          </a:p>
          <a:p>
            <a:pPr eaLnBrk="1" hangingPunct="1">
              <a:buFontTx/>
              <a:buNone/>
            </a:pPr>
            <a:endParaRPr lang="cs-CZ" dirty="0" smtClean="0">
              <a:solidFill>
                <a:srgbClr val="C00000"/>
              </a:solidFill>
            </a:endParaRPr>
          </a:p>
          <a:p>
            <a:pPr algn="ctr" eaLnBrk="1" hangingPunct="1">
              <a:buFontTx/>
              <a:buNone/>
            </a:pPr>
            <a:r>
              <a:rPr lang="cs-CZ" dirty="0" smtClean="0">
                <a:solidFill>
                  <a:srgbClr val="C00000"/>
                </a:solidFill>
              </a:rPr>
              <a:t>Související technologie</a:t>
            </a:r>
          </a:p>
          <a:p>
            <a:pPr eaLnBrk="1" hangingPunct="1">
              <a:buFontTx/>
              <a:buNone/>
            </a:pPr>
            <a:endParaRPr lang="cs-CZ" dirty="0" smtClean="0">
              <a:solidFill>
                <a:srgbClr val="C00000"/>
              </a:solidFill>
            </a:endParaRPr>
          </a:p>
          <a:p>
            <a:pPr eaLnBrk="1" hangingPunct="1">
              <a:buFontTx/>
              <a:buNone/>
            </a:pPr>
            <a:r>
              <a:rPr lang="cs-CZ" sz="2000" dirty="0" smtClean="0"/>
              <a:t>	</a:t>
            </a:r>
          </a:p>
          <a:p>
            <a:pPr eaLnBrk="1" hangingPunct="1">
              <a:buFontTx/>
              <a:buNone/>
            </a:pPr>
            <a:endParaRPr lang="cs-CZ"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eaLnBrk="1" hangingPunct="1">
              <a:buFontTx/>
              <a:buNone/>
            </a:pPr>
            <a:r>
              <a:rPr lang="cs-CZ" dirty="0" smtClean="0">
                <a:solidFill>
                  <a:srgbClr val="0070C0"/>
                </a:solidFill>
              </a:rPr>
              <a:t>MES poskytují informace umožňující optimalizovat výrobní aktivity počínaje příjmem objednávky a konče finálním produktem.</a:t>
            </a:r>
          </a:p>
          <a:p>
            <a:pPr eaLnBrk="1" hangingPunct="1">
              <a:buFontTx/>
              <a:buNone/>
            </a:pPr>
            <a:r>
              <a:rPr lang="cs-CZ" dirty="0" smtClean="0">
                <a:solidFill>
                  <a:srgbClr val="FF0000"/>
                </a:solidFill>
              </a:rPr>
              <a:t>MES poskytuje operativní informace pro okamžité řízení výrobních procesů.</a:t>
            </a:r>
          </a:p>
          <a:p>
            <a:pPr eaLnBrk="1" hangingPunct="1">
              <a:buFontTx/>
              <a:buNone/>
            </a:pPr>
            <a:r>
              <a:rPr lang="cs-CZ" dirty="0" smtClean="0"/>
              <a:t>MES může být základ pro budování informačního systému podniku.</a:t>
            </a:r>
          </a:p>
          <a:p>
            <a:endParaRPr lang="cs-C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r>
              <a:rPr lang="cs-CZ" dirty="0" smtClean="0"/>
              <a:t>QMS</a:t>
            </a:r>
          </a:p>
        </p:txBody>
      </p:sp>
      <p:sp>
        <p:nvSpPr>
          <p:cNvPr id="12291" name="Zástupný symbol pro obsah 2"/>
          <p:cNvSpPr>
            <a:spLocks noGrp="1"/>
          </p:cNvSpPr>
          <p:nvPr>
            <p:ph idx="1"/>
          </p:nvPr>
        </p:nvSpPr>
        <p:spPr/>
        <p:txBody>
          <a:bodyPr/>
          <a:lstStyle/>
          <a:p>
            <a:pPr eaLnBrk="1" hangingPunct="1">
              <a:buFontTx/>
              <a:buNone/>
            </a:pPr>
            <a:r>
              <a:rPr lang="cs-CZ" dirty="0" smtClean="0"/>
              <a:t>QMS = </a:t>
            </a:r>
            <a:r>
              <a:rPr lang="cs-CZ" dirty="0" err="1" smtClean="0"/>
              <a:t>Quality</a:t>
            </a:r>
            <a:r>
              <a:rPr lang="cs-CZ" dirty="0" smtClean="0"/>
              <a:t> Management </a:t>
            </a:r>
            <a:r>
              <a:rPr lang="cs-CZ" dirty="0" err="1" smtClean="0"/>
              <a:t>System</a:t>
            </a:r>
            <a:endParaRPr lang="cs-CZ" dirty="0" smtClean="0"/>
          </a:p>
          <a:p>
            <a:pPr eaLnBrk="1" hangingPunct="1">
              <a:buFontTx/>
              <a:buNone/>
            </a:pPr>
            <a:endParaRPr lang="cs-CZ" dirty="0" smtClean="0"/>
          </a:p>
          <a:p>
            <a:pPr eaLnBrk="1" hangingPunct="1">
              <a:buFontTx/>
              <a:buNone/>
            </a:pPr>
            <a:endParaRPr lang="cs-CZ" dirty="0" smtClean="0">
              <a:solidFill>
                <a:srgbClr val="C00000"/>
              </a:solidFill>
            </a:endParaRPr>
          </a:p>
          <a:p>
            <a:pPr eaLnBrk="1" hangingPunct="1">
              <a:buFontTx/>
              <a:buNone/>
            </a:pPr>
            <a:r>
              <a:rPr lang="cs-CZ" dirty="0" smtClean="0">
                <a:solidFill>
                  <a:srgbClr val="C00000"/>
                </a:solidFill>
              </a:rPr>
              <a:t>Systém řízení jakosti</a:t>
            </a:r>
          </a:p>
          <a:p>
            <a:pPr eaLnBrk="1" hangingPunct="1">
              <a:buFontTx/>
              <a:buNone/>
            </a:pPr>
            <a:endParaRPr lang="cs-CZ" dirty="0" smtClean="0">
              <a:solidFill>
                <a:srgbClr val="C00000"/>
              </a:solidFill>
            </a:endParaRPr>
          </a:p>
          <a:p>
            <a:pPr eaLnBrk="1" hangingPunct="1">
              <a:buFontTx/>
              <a:buNone/>
            </a:pPr>
            <a:r>
              <a:rPr lang="cs-CZ" sz="2000" dirty="0" smtClean="0"/>
              <a:t>	Skupina postojů, procesů a procedur vyžadovaných pro plánování a provádění (výroba/služby) v oblasti hlavní činnosti organizace</a:t>
            </a:r>
          </a:p>
          <a:p>
            <a:pPr eaLnBrk="1" hangingPunct="1">
              <a:buFontTx/>
              <a:buNone/>
            </a:pPr>
            <a:endParaRPr lang="cs-CZ"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PLM</a:t>
            </a:r>
            <a:endParaRPr lang="cs-CZ" dirty="0"/>
          </a:p>
        </p:txBody>
      </p:sp>
      <p:sp>
        <p:nvSpPr>
          <p:cNvPr id="3" name="Zástupný symbol pro obsah 2"/>
          <p:cNvSpPr>
            <a:spLocks noGrp="1"/>
          </p:cNvSpPr>
          <p:nvPr>
            <p:ph idx="1"/>
          </p:nvPr>
        </p:nvSpPr>
        <p:spPr/>
        <p:txBody>
          <a:bodyPr/>
          <a:lstStyle/>
          <a:p>
            <a:pPr>
              <a:buNone/>
            </a:pPr>
            <a:r>
              <a:rPr lang="cs-CZ" dirty="0" smtClean="0"/>
              <a:t>PLM = </a:t>
            </a:r>
            <a:r>
              <a:rPr lang="cs-CZ" dirty="0" err="1" smtClean="0"/>
              <a:t>Product</a:t>
            </a:r>
            <a:r>
              <a:rPr lang="cs-CZ" dirty="0" smtClean="0"/>
              <a:t> </a:t>
            </a:r>
            <a:r>
              <a:rPr lang="cs-CZ" dirty="0" err="1" smtClean="0"/>
              <a:t>Lifecycle</a:t>
            </a:r>
            <a:r>
              <a:rPr lang="cs-CZ" dirty="0" smtClean="0"/>
              <a:t> Management</a:t>
            </a:r>
          </a:p>
          <a:p>
            <a:pPr>
              <a:buNone/>
            </a:pPr>
            <a:endParaRPr lang="cs-CZ" dirty="0" smtClean="0"/>
          </a:p>
          <a:p>
            <a:pPr>
              <a:buNone/>
            </a:pPr>
            <a:r>
              <a:rPr lang="cs-CZ" dirty="0" smtClean="0"/>
              <a:t>správa životního cyklu výrobku, informační strategie; podchycení nejlepších metod a vědomostí získaných v průběhu celého života výrobku</a:t>
            </a:r>
          </a:p>
          <a:p>
            <a:pPr>
              <a:buNone/>
            </a:pPr>
            <a:r>
              <a:rPr lang="cs-CZ" sz="2400" dirty="0" smtClean="0"/>
              <a:t>Konvergence CAD, CAM, PDM (</a:t>
            </a:r>
            <a:r>
              <a:rPr lang="cs-CZ" sz="2400" dirty="0" err="1" smtClean="0"/>
              <a:t>Product</a:t>
            </a:r>
            <a:r>
              <a:rPr lang="cs-CZ" sz="2400" dirty="0" smtClean="0"/>
              <a:t> Data Management; aplikace, která řeší vytváření, správu a publikování dat o produktu)</a:t>
            </a:r>
            <a:endParaRPr lang="cs-CZ"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CAM</a:t>
            </a:r>
            <a:endParaRPr lang="cs-CZ" dirty="0"/>
          </a:p>
        </p:txBody>
      </p:sp>
      <p:sp>
        <p:nvSpPr>
          <p:cNvPr id="3" name="Zástupný symbol pro obsah 2"/>
          <p:cNvSpPr>
            <a:spLocks noGrp="1"/>
          </p:cNvSpPr>
          <p:nvPr>
            <p:ph idx="1"/>
          </p:nvPr>
        </p:nvSpPr>
        <p:spPr/>
        <p:txBody>
          <a:bodyPr/>
          <a:lstStyle/>
          <a:p>
            <a:pPr>
              <a:buNone/>
            </a:pPr>
            <a:r>
              <a:rPr lang="cs-CZ" dirty="0" smtClean="0"/>
              <a:t>CAM = </a:t>
            </a:r>
            <a:r>
              <a:rPr lang="cs-CZ" dirty="0" err="1" smtClean="0"/>
              <a:t>Computer</a:t>
            </a:r>
            <a:r>
              <a:rPr lang="cs-CZ" dirty="0" smtClean="0"/>
              <a:t> </a:t>
            </a:r>
            <a:r>
              <a:rPr lang="cs-CZ" dirty="0" err="1" smtClean="0"/>
              <a:t>Aided</a:t>
            </a:r>
            <a:r>
              <a:rPr lang="cs-CZ" dirty="0" smtClean="0"/>
              <a:t> </a:t>
            </a:r>
            <a:r>
              <a:rPr lang="cs-CZ" dirty="0" err="1" smtClean="0"/>
              <a:t>Manufacturing</a:t>
            </a:r>
            <a:endParaRPr lang="cs-CZ" dirty="0" smtClean="0"/>
          </a:p>
          <a:p>
            <a:pPr>
              <a:buNone/>
            </a:pPr>
            <a:endParaRPr lang="cs-CZ" dirty="0" smtClean="0"/>
          </a:p>
          <a:p>
            <a:pPr>
              <a:buNone/>
            </a:pPr>
            <a:endParaRPr lang="cs-CZ" dirty="0" smtClean="0"/>
          </a:p>
          <a:p>
            <a:pPr>
              <a:buNone/>
            </a:pPr>
            <a:r>
              <a:rPr lang="cs-CZ" dirty="0" smtClean="0"/>
              <a:t>Počítačová podpora obrábění</a:t>
            </a:r>
          </a:p>
          <a:p>
            <a:pPr>
              <a:buNone/>
            </a:pPr>
            <a:r>
              <a:rPr lang="cs-CZ" dirty="0" smtClean="0"/>
              <a:t>CNC stroje </a:t>
            </a:r>
            <a:r>
              <a:rPr lang="cs-CZ" sz="2400" dirty="0" smtClean="0"/>
              <a:t>(=</a:t>
            </a:r>
            <a:r>
              <a:rPr lang="cs-CZ" sz="2400" b="1" dirty="0" smtClean="0"/>
              <a:t> </a:t>
            </a:r>
            <a:r>
              <a:rPr lang="cs-CZ" sz="2400" dirty="0" err="1" smtClean="0"/>
              <a:t>computer</a:t>
            </a:r>
            <a:r>
              <a:rPr lang="cs-CZ" sz="2400" dirty="0" smtClean="0"/>
              <a:t> </a:t>
            </a:r>
            <a:r>
              <a:rPr lang="cs-CZ" sz="2400" dirty="0" err="1" smtClean="0"/>
              <a:t>numerical</a:t>
            </a:r>
            <a:r>
              <a:rPr lang="cs-CZ" sz="2400" dirty="0" smtClean="0"/>
              <a:t> </a:t>
            </a:r>
            <a:r>
              <a:rPr lang="cs-CZ" sz="2400" dirty="0" err="1" smtClean="0"/>
              <a:t>controlled</a:t>
            </a:r>
            <a:r>
              <a:rPr lang="cs-CZ" sz="2400" b="1" dirty="0" smtClean="0"/>
              <a:t>)</a:t>
            </a:r>
            <a:endParaRPr lang="cs-CZ"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APS</a:t>
            </a:r>
            <a:endParaRPr lang="cs-CZ" dirty="0"/>
          </a:p>
        </p:txBody>
      </p:sp>
      <p:sp>
        <p:nvSpPr>
          <p:cNvPr id="3" name="Zástupný symbol pro obsah 2"/>
          <p:cNvSpPr>
            <a:spLocks noGrp="1"/>
          </p:cNvSpPr>
          <p:nvPr>
            <p:ph idx="1"/>
          </p:nvPr>
        </p:nvSpPr>
        <p:spPr/>
        <p:txBody>
          <a:bodyPr/>
          <a:lstStyle/>
          <a:p>
            <a:pPr algn="ctr">
              <a:buNone/>
            </a:pPr>
            <a:r>
              <a:rPr lang="cs-CZ" b="1" dirty="0" err="1" smtClean="0">
                <a:solidFill>
                  <a:srgbClr val="0070C0"/>
                </a:solidFill>
              </a:rPr>
              <a:t>Advanced</a:t>
            </a:r>
            <a:r>
              <a:rPr lang="cs-CZ" b="1" dirty="0" smtClean="0">
                <a:solidFill>
                  <a:srgbClr val="0070C0"/>
                </a:solidFill>
              </a:rPr>
              <a:t> </a:t>
            </a:r>
            <a:r>
              <a:rPr lang="cs-CZ" b="1" dirty="0" err="1" smtClean="0">
                <a:solidFill>
                  <a:srgbClr val="0070C0"/>
                </a:solidFill>
              </a:rPr>
              <a:t>Planning</a:t>
            </a:r>
            <a:r>
              <a:rPr lang="cs-CZ" b="1" dirty="0" smtClean="0">
                <a:solidFill>
                  <a:srgbClr val="0070C0"/>
                </a:solidFill>
              </a:rPr>
              <a:t> </a:t>
            </a:r>
            <a:r>
              <a:rPr lang="cs-CZ" b="1" dirty="0" err="1" smtClean="0">
                <a:solidFill>
                  <a:srgbClr val="0070C0"/>
                </a:solidFill>
              </a:rPr>
              <a:t>and</a:t>
            </a:r>
            <a:r>
              <a:rPr lang="cs-CZ" b="1" dirty="0" smtClean="0">
                <a:solidFill>
                  <a:srgbClr val="0070C0"/>
                </a:solidFill>
              </a:rPr>
              <a:t> </a:t>
            </a:r>
            <a:r>
              <a:rPr lang="cs-CZ" b="1" dirty="0" err="1" smtClean="0">
                <a:solidFill>
                  <a:srgbClr val="0070C0"/>
                </a:solidFill>
              </a:rPr>
              <a:t>Scheduling</a:t>
            </a:r>
            <a:endParaRPr lang="cs-CZ" b="1" dirty="0" smtClean="0">
              <a:solidFill>
                <a:srgbClr val="0070C0"/>
              </a:solidFill>
            </a:endParaRPr>
          </a:p>
          <a:p>
            <a:pPr algn="ctr">
              <a:buNone/>
            </a:pPr>
            <a:endParaRPr lang="cs-CZ" b="1" dirty="0" smtClean="0">
              <a:solidFill>
                <a:srgbClr val="0070C0"/>
              </a:solidFill>
            </a:endParaRPr>
          </a:p>
          <a:p>
            <a:pPr lvl="1"/>
            <a:r>
              <a:rPr lang="cs-CZ" dirty="0" smtClean="0"/>
              <a:t>Velikost a posloupnost výrobních dávek, jejich priority a požadavky na suroviny</a:t>
            </a:r>
          </a:p>
          <a:p>
            <a:pPr lvl="1"/>
            <a:r>
              <a:rPr lang="cs-CZ" dirty="0" smtClean="0"/>
              <a:t>Plánování výroby s ohledem na její kapacity</a:t>
            </a:r>
          </a:p>
          <a:p>
            <a:pPr lvl="1"/>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Just-in-time</a:t>
            </a:r>
            <a:endParaRPr lang="cs-CZ" dirty="0"/>
          </a:p>
        </p:txBody>
      </p:sp>
      <p:sp>
        <p:nvSpPr>
          <p:cNvPr id="3" name="Zástupný symbol pro obsah 2"/>
          <p:cNvSpPr>
            <a:spLocks noGrp="1"/>
          </p:cNvSpPr>
          <p:nvPr>
            <p:ph idx="1"/>
          </p:nvPr>
        </p:nvSpPr>
        <p:spPr/>
        <p:txBody>
          <a:bodyPr/>
          <a:lstStyle/>
          <a:p>
            <a:r>
              <a:rPr lang="pl-PL" dirty="0" smtClean="0"/>
              <a:t>JIT je strategie řízení výroby, která je založena na úspoře nákladů produkce díky redukci nákladů na skladování. </a:t>
            </a:r>
          </a:p>
          <a:p>
            <a:r>
              <a:rPr lang="pl-PL" dirty="0" smtClean="0"/>
              <a:t>JIT</a:t>
            </a:r>
          </a:p>
          <a:p>
            <a:pPr lvl="1"/>
            <a:r>
              <a:rPr lang="pl-PL" dirty="0" smtClean="0"/>
              <a:t>Vysoká jakost,</a:t>
            </a:r>
          </a:p>
          <a:p>
            <a:pPr lvl="1"/>
            <a:r>
              <a:rPr lang="pl-PL" dirty="0" smtClean="0"/>
              <a:t>Krátké cykly objednávek,</a:t>
            </a:r>
          </a:p>
          <a:p>
            <a:pPr lvl="1"/>
            <a:r>
              <a:rPr lang="pl-PL" dirty="0" smtClean="0"/>
              <a:t>Eliminace zásob,</a:t>
            </a:r>
          </a:p>
          <a:p>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026" name="Picture 2" descr="http://www.scmsol-llc.com/wordpress/wp-content/uploads/2010/10/APS-101810.jpg">
            <a:hlinkClick r:id="rId3"/>
          </p:cNvPr>
          <p:cNvPicPr>
            <a:picLocks noChangeAspect="1" noChangeArrowheads="1"/>
          </p:cNvPicPr>
          <p:nvPr/>
        </p:nvPicPr>
        <p:blipFill>
          <a:blip r:embed="rId4" cstate="print"/>
          <a:srcRect/>
          <a:stretch>
            <a:fillRect/>
          </a:stretch>
        </p:blipFill>
        <p:spPr bwMode="auto">
          <a:xfrm>
            <a:off x="1259632" y="621082"/>
            <a:ext cx="6840760" cy="554313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t>Visualizing KPI (Key Performance Indicators)</a:t>
            </a:r>
            <a:endParaRPr lang="cs-CZ" dirty="0"/>
          </a:p>
        </p:txBody>
      </p:sp>
      <p:sp>
        <p:nvSpPr>
          <p:cNvPr id="3" name="Zástupný symbol pro obsah 2"/>
          <p:cNvSpPr>
            <a:spLocks noGrp="1"/>
          </p:cNvSpPr>
          <p:nvPr>
            <p:ph idx="1"/>
          </p:nvPr>
        </p:nvSpPr>
        <p:spPr/>
        <p:txBody>
          <a:bodyPr/>
          <a:lstStyle/>
          <a:p>
            <a:endParaRPr lang="cs-CZ"/>
          </a:p>
        </p:txBody>
      </p:sp>
      <p:pic>
        <p:nvPicPr>
          <p:cNvPr id="80900" name="Picture 4" descr="014.jpg"/>
          <p:cNvPicPr>
            <a:picLocks noChangeAspect="1" noChangeArrowheads="1"/>
          </p:cNvPicPr>
          <p:nvPr/>
        </p:nvPicPr>
        <p:blipFill>
          <a:blip r:embed="rId3" cstate="print"/>
          <a:srcRect/>
          <a:stretch>
            <a:fillRect/>
          </a:stretch>
        </p:blipFill>
        <p:spPr bwMode="auto">
          <a:xfrm>
            <a:off x="1331640" y="1700808"/>
            <a:ext cx="6408712" cy="480653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Gantt</a:t>
            </a:r>
            <a:r>
              <a:rPr lang="cs-CZ" dirty="0" smtClean="0"/>
              <a:t> diagram</a:t>
            </a:r>
            <a:endParaRPr lang="cs-CZ" dirty="0"/>
          </a:p>
        </p:txBody>
      </p:sp>
      <p:sp>
        <p:nvSpPr>
          <p:cNvPr id="3" name="Zástupný symbol pro obsah 2"/>
          <p:cNvSpPr>
            <a:spLocks noGrp="1"/>
          </p:cNvSpPr>
          <p:nvPr>
            <p:ph idx="1"/>
          </p:nvPr>
        </p:nvSpPr>
        <p:spPr/>
        <p:txBody>
          <a:bodyPr/>
          <a:lstStyle/>
          <a:p>
            <a:endParaRPr lang="cs-CZ"/>
          </a:p>
        </p:txBody>
      </p:sp>
      <p:pic>
        <p:nvPicPr>
          <p:cNvPr id="84994" name="Picture 2" descr="006.jpg"/>
          <p:cNvPicPr>
            <a:picLocks noChangeAspect="1" noChangeArrowheads="1"/>
          </p:cNvPicPr>
          <p:nvPr/>
        </p:nvPicPr>
        <p:blipFill>
          <a:blip r:embed="rId3" cstate="print"/>
          <a:srcRect/>
          <a:stretch>
            <a:fillRect/>
          </a:stretch>
        </p:blipFill>
        <p:spPr bwMode="auto">
          <a:xfrm>
            <a:off x="1259632" y="1556792"/>
            <a:ext cx="6408712" cy="4806534"/>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Forecasting</a:t>
            </a:r>
            <a:endParaRPr lang="cs-CZ" dirty="0"/>
          </a:p>
        </p:txBody>
      </p:sp>
      <p:sp>
        <p:nvSpPr>
          <p:cNvPr id="3" name="Zástupný symbol pro obsah 2"/>
          <p:cNvSpPr>
            <a:spLocks noGrp="1"/>
          </p:cNvSpPr>
          <p:nvPr>
            <p:ph idx="1"/>
          </p:nvPr>
        </p:nvSpPr>
        <p:spPr/>
        <p:txBody>
          <a:bodyPr/>
          <a:lstStyle/>
          <a:p>
            <a:r>
              <a:rPr lang="en-US" b="1" dirty="0" smtClean="0"/>
              <a:t>Forecasting</a:t>
            </a:r>
            <a:r>
              <a:rPr lang="en-US" dirty="0" smtClean="0"/>
              <a:t> is a term used to describe the prediction of future events. </a:t>
            </a:r>
            <a:endParaRPr lang="cs-CZ" dirty="0" smtClean="0"/>
          </a:p>
          <a:p>
            <a:r>
              <a:rPr lang="en-US" b="1" dirty="0" smtClean="0"/>
              <a:t>Demand Planning </a:t>
            </a:r>
            <a:r>
              <a:rPr lang="en-US" dirty="0" smtClean="0"/>
              <a:t>is the process of recognizing econ</a:t>
            </a:r>
            <a:r>
              <a:rPr lang="cs-CZ" dirty="0" smtClean="0"/>
              <a:t>o</a:t>
            </a:r>
            <a:r>
              <a:rPr lang="en-US" dirty="0" err="1" smtClean="0"/>
              <a:t>mic</a:t>
            </a:r>
            <a:r>
              <a:rPr lang="en-US" dirty="0" smtClean="0"/>
              <a:t> demands for products in the marketplace. </a:t>
            </a:r>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Typy </a:t>
            </a:r>
            <a:r>
              <a:rPr lang="cs-CZ" b="1" dirty="0" err="1" smtClean="0"/>
              <a:t>Forecastingu</a:t>
            </a:r>
            <a:endParaRPr lang="cs-CZ" dirty="0"/>
          </a:p>
        </p:txBody>
      </p:sp>
      <p:sp>
        <p:nvSpPr>
          <p:cNvPr id="3" name="Zástupný symbol pro obsah 2"/>
          <p:cNvSpPr>
            <a:spLocks noGrp="1"/>
          </p:cNvSpPr>
          <p:nvPr>
            <p:ph idx="1"/>
          </p:nvPr>
        </p:nvSpPr>
        <p:spPr/>
        <p:txBody>
          <a:bodyPr/>
          <a:lstStyle/>
          <a:p>
            <a:r>
              <a:rPr lang="cs-CZ" dirty="0" err="1" smtClean="0"/>
              <a:t>Sales</a:t>
            </a:r>
            <a:r>
              <a:rPr lang="cs-CZ" dirty="0" smtClean="0"/>
              <a:t> </a:t>
            </a:r>
            <a:r>
              <a:rPr lang="cs-CZ" dirty="0" err="1" smtClean="0"/>
              <a:t>Forecast</a:t>
            </a:r>
            <a:endParaRPr lang="cs-CZ" dirty="0" smtClean="0"/>
          </a:p>
          <a:p>
            <a:r>
              <a:rPr lang="cs-CZ" dirty="0" err="1" smtClean="0"/>
              <a:t>Demand</a:t>
            </a:r>
            <a:r>
              <a:rPr lang="cs-CZ" dirty="0" smtClean="0"/>
              <a:t> </a:t>
            </a:r>
            <a:r>
              <a:rPr lang="cs-CZ" dirty="0" err="1" smtClean="0"/>
              <a:t>Forecast</a:t>
            </a:r>
            <a:endParaRPr lang="cs-CZ" dirty="0" smtClean="0"/>
          </a:p>
          <a:p>
            <a:r>
              <a:rPr lang="cs-CZ" dirty="0" err="1" smtClean="0"/>
              <a:t>Revenue</a:t>
            </a:r>
            <a:r>
              <a:rPr lang="cs-CZ" dirty="0" smtClean="0"/>
              <a:t> </a:t>
            </a:r>
            <a:r>
              <a:rPr lang="cs-CZ" dirty="0" err="1" smtClean="0"/>
              <a:t>Forecast</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Legislativa a odkazy</a:t>
            </a:r>
            <a:endParaRPr lang="cs-CZ" dirty="0"/>
          </a:p>
        </p:txBody>
      </p:sp>
      <p:sp>
        <p:nvSpPr>
          <p:cNvPr id="3" name="Zástupný symbol pro obsah 2"/>
          <p:cNvSpPr>
            <a:spLocks noGrp="1"/>
          </p:cNvSpPr>
          <p:nvPr>
            <p:ph idx="1"/>
          </p:nvPr>
        </p:nvSpPr>
        <p:spPr/>
        <p:txBody>
          <a:bodyPr/>
          <a:lstStyle/>
          <a:p>
            <a:r>
              <a:rPr lang="cs-CZ" dirty="0" smtClean="0">
                <a:hlinkClick r:id="rId2"/>
              </a:rPr>
              <a:t>http://www.</a:t>
            </a:r>
            <a:r>
              <a:rPr lang="cs-CZ" dirty="0" err="1" smtClean="0">
                <a:hlinkClick r:id="rId2"/>
              </a:rPr>
              <a:t>mesa.org</a:t>
            </a:r>
            <a:r>
              <a:rPr lang="cs-CZ" dirty="0" smtClean="0">
                <a:hlinkClick r:id="rId2"/>
              </a:rPr>
              <a:t>/</a:t>
            </a:r>
            <a:r>
              <a:rPr lang="cs-CZ" dirty="0" err="1" smtClean="0">
                <a:hlinkClick r:id="rId2"/>
              </a:rPr>
              <a:t>en</a:t>
            </a:r>
            <a:r>
              <a:rPr lang="cs-CZ" dirty="0" smtClean="0">
                <a:hlinkClick r:id="rId2"/>
              </a:rPr>
              <a:t>/</a:t>
            </a:r>
            <a:r>
              <a:rPr lang="cs-CZ" dirty="0" smtClean="0"/>
              <a:t>  - MESA -</a:t>
            </a:r>
            <a:r>
              <a:rPr lang="cs-CZ" sz="2400" dirty="0" err="1" smtClean="0"/>
              <a:t>Manufacturing</a:t>
            </a:r>
            <a:r>
              <a:rPr lang="cs-CZ" sz="2400" dirty="0" smtClean="0"/>
              <a:t> </a:t>
            </a:r>
            <a:r>
              <a:rPr lang="cs-CZ" sz="2400" dirty="0" err="1" smtClean="0"/>
              <a:t>Enterprise</a:t>
            </a:r>
            <a:r>
              <a:rPr lang="cs-CZ" sz="2400" dirty="0" smtClean="0"/>
              <a:t> </a:t>
            </a:r>
            <a:r>
              <a:rPr lang="cs-CZ" sz="2400" dirty="0" err="1" smtClean="0"/>
              <a:t>Solutions</a:t>
            </a:r>
            <a:r>
              <a:rPr lang="cs-CZ" sz="2400" dirty="0" smtClean="0"/>
              <a:t> </a:t>
            </a:r>
            <a:r>
              <a:rPr lang="cs-CZ" sz="2400" dirty="0" err="1" smtClean="0"/>
              <a:t>Association</a:t>
            </a:r>
            <a:endParaRPr lang="cs-CZ" sz="2400" dirty="0" smtClean="0"/>
          </a:p>
          <a:p>
            <a:r>
              <a:rPr lang="pt-BR" dirty="0" smtClean="0"/>
              <a:t>1. 1. 2005 </a:t>
            </a:r>
            <a:r>
              <a:rPr lang="cs-CZ" dirty="0" smtClean="0"/>
              <a:t> - </a:t>
            </a:r>
            <a:r>
              <a:rPr lang="pt-BR" dirty="0" smtClean="0"/>
              <a:t>směrnic</a:t>
            </a:r>
            <a:r>
              <a:rPr lang="cs-CZ" dirty="0" smtClean="0"/>
              <a:t>e</a:t>
            </a:r>
            <a:r>
              <a:rPr lang="pt-BR" dirty="0" smtClean="0"/>
              <a:t> (EC) No. 178/2002</a:t>
            </a:r>
            <a:r>
              <a:rPr lang="cs-CZ" dirty="0" smtClean="0"/>
              <a:t> – směrnice EU pro potravinářství – povinnost </a:t>
            </a:r>
            <a:r>
              <a:rPr lang="cs-CZ" dirty="0" err="1" smtClean="0"/>
              <a:t>dohledatelnosti</a:t>
            </a:r>
            <a:r>
              <a:rPr lang="cs-CZ" dirty="0" smtClean="0"/>
              <a:t> (</a:t>
            </a:r>
            <a:r>
              <a:rPr lang="cs-CZ" dirty="0" err="1" smtClean="0"/>
              <a:t>tracebility</a:t>
            </a:r>
            <a:r>
              <a:rPr lang="cs-CZ" dirty="0" smtClean="0"/>
              <a:t>)</a:t>
            </a:r>
          </a:p>
          <a:p>
            <a:r>
              <a:rPr lang="cs-CZ" dirty="0" smtClean="0">
                <a:hlinkClick r:id="rId3"/>
              </a:rPr>
              <a:t>http://www.</a:t>
            </a:r>
            <a:r>
              <a:rPr lang="cs-CZ" dirty="0" err="1" smtClean="0">
                <a:hlinkClick r:id="rId3"/>
              </a:rPr>
              <a:t>managingautomation.com</a:t>
            </a:r>
            <a:r>
              <a:rPr lang="cs-CZ" dirty="0" smtClean="0">
                <a:hlinkClick r:id="rId3"/>
              </a:rPr>
              <a:t>/</a:t>
            </a:r>
            <a:r>
              <a:rPr lang="cs-CZ" dirty="0" err="1" smtClean="0">
                <a:hlinkClick r:id="rId3"/>
              </a:rPr>
              <a:t>manufacturing</a:t>
            </a:r>
            <a:r>
              <a:rPr lang="cs-CZ" dirty="0" smtClean="0">
                <a:hlinkClick r:id="rId3"/>
              </a:rPr>
              <a:t>-</a:t>
            </a:r>
            <a:r>
              <a:rPr lang="cs-CZ" dirty="0" err="1" smtClean="0">
                <a:hlinkClick r:id="rId3"/>
              </a:rPr>
              <a:t>execution</a:t>
            </a:r>
            <a:r>
              <a:rPr lang="cs-CZ" dirty="0" smtClean="0">
                <a:hlinkClick r:id="rId3"/>
              </a:rPr>
              <a:t>-</a:t>
            </a:r>
            <a:r>
              <a:rPr lang="cs-CZ" dirty="0" err="1" smtClean="0">
                <a:hlinkClick r:id="rId3"/>
              </a:rPr>
              <a:t>systems</a:t>
            </a:r>
            <a:endParaRPr lang="cs-CZ" dirty="0" smtClean="0"/>
          </a:p>
          <a:p>
            <a:r>
              <a:rPr lang="cs-CZ" dirty="0" smtClean="0">
                <a:hlinkClick r:id="rId4"/>
              </a:rPr>
              <a:t>http://www.</a:t>
            </a:r>
            <a:r>
              <a:rPr lang="cs-CZ" dirty="0" err="1" smtClean="0">
                <a:hlinkClick r:id="rId4"/>
              </a:rPr>
              <a:t>managingautomation.com</a:t>
            </a:r>
            <a:r>
              <a:rPr lang="cs-CZ" dirty="0" smtClean="0">
                <a:hlinkClick r:id="rId4"/>
              </a:rPr>
              <a:t>/</a:t>
            </a:r>
            <a:r>
              <a:rPr lang="cs-CZ" dirty="0" err="1" smtClean="0">
                <a:hlinkClick r:id="rId4"/>
              </a:rPr>
              <a:t>techmatch</a:t>
            </a:r>
            <a:r>
              <a:rPr lang="cs-CZ" dirty="0" smtClean="0">
                <a:hlinkClick r:id="rId4"/>
              </a:rPr>
              <a:t>/</a:t>
            </a:r>
            <a:r>
              <a:rPr lang="cs-CZ" dirty="0" err="1" smtClean="0">
                <a:hlinkClick r:id="rId4"/>
              </a:rPr>
              <a:t>mes</a:t>
            </a:r>
            <a:r>
              <a:rPr lang="cs-CZ" dirty="0" smtClean="0">
                <a:hlinkClick r:id="rId4"/>
              </a:rPr>
              <a:t>-</a:t>
            </a:r>
            <a:r>
              <a:rPr lang="cs-CZ" dirty="0" err="1" smtClean="0">
                <a:hlinkClick r:id="rId4"/>
              </a:rPr>
              <a:t>vendor</a:t>
            </a:r>
            <a:r>
              <a:rPr lang="cs-CZ" dirty="0" smtClean="0">
                <a:hlinkClick r:id="rId4"/>
              </a:rPr>
              <a:t>-</a:t>
            </a:r>
            <a:r>
              <a:rPr lang="cs-CZ" dirty="0" err="1" smtClean="0">
                <a:hlinkClick r:id="rId4"/>
              </a:rPr>
              <a:t>profiles.aspx</a:t>
            </a:r>
            <a:endParaRPr lang="cs-CZ" dirty="0" smtClean="0"/>
          </a:p>
          <a:p>
            <a:endParaRPr lang="cs-CZ" dirty="0" smtClean="0"/>
          </a:p>
          <a:p>
            <a:endParaRPr lang="cs-CZ" dirty="0" smtClean="0"/>
          </a:p>
          <a:p>
            <a:endParaRPr lang="cs-CZ" dirty="0" smtClean="0"/>
          </a:p>
          <a:p>
            <a:endParaRPr lang="cs-CZ"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SCM</a:t>
            </a:r>
            <a:endParaRPr lang="cs-CZ" dirty="0"/>
          </a:p>
        </p:txBody>
      </p:sp>
      <p:sp>
        <p:nvSpPr>
          <p:cNvPr id="3" name="Zástupný symbol pro obsah 2"/>
          <p:cNvSpPr>
            <a:spLocks noGrp="1"/>
          </p:cNvSpPr>
          <p:nvPr>
            <p:ph idx="1"/>
          </p:nvPr>
        </p:nvSpPr>
        <p:spPr/>
        <p:txBody>
          <a:bodyPr/>
          <a:lstStyle/>
          <a:p>
            <a:pPr>
              <a:buNone/>
            </a:pPr>
            <a:r>
              <a:rPr lang="cs-CZ" dirty="0" smtClean="0"/>
              <a:t>SCM – </a:t>
            </a:r>
            <a:r>
              <a:rPr lang="cs-CZ" b="1" dirty="0" err="1" smtClean="0">
                <a:solidFill>
                  <a:srgbClr val="00B050"/>
                </a:solidFill>
              </a:rPr>
              <a:t>Supply</a:t>
            </a:r>
            <a:r>
              <a:rPr lang="cs-CZ" b="1" dirty="0" smtClean="0">
                <a:solidFill>
                  <a:srgbClr val="00B050"/>
                </a:solidFill>
              </a:rPr>
              <a:t> </a:t>
            </a:r>
            <a:r>
              <a:rPr lang="cs-CZ" b="1" dirty="0" err="1" smtClean="0">
                <a:solidFill>
                  <a:srgbClr val="00B050"/>
                </a:solidFill>
              </a:rPr>
              <a:t>Chain</a:t>
            </a:r>
            <a:r>
              <a:rPr lang="cs-CZ" b="1" dirty="0" smtClean="0">
                <a:solidFill>
                  <a:srgbClr val="00B050"/>
                </a:solidFill>
              </a:rPr>
              <a:t> Management</a:t>
            </a:r>
          </a:p>
          <a:p>
            <a:pPr>
              <a:buNone/>
            </a:pPr>
            <a:endParaRPr lang="cs-CZ" dirty="0" smtClean="0"/>
          </a:p>
          <a:p>
            <a:r>
              <a:rPr lang="cs-CZ" dirty="0" smtClean="0"/>
              <a:t>Řízení dodavatelského řetězce</a:t>
            </a:r>
          </a:p>
          <a:p>
            <a:pPr lvl="1">
              <a:buNone/>
            </a:pPr>
            <a:endParaRPr lang="cs-CZ" dirty="0" smtClean="0"/>
          </a:p>
          <a:p>
            <a:pPr lvl="1">
              <a:buNone/>
            </a:pPr>
            <a:r>
              <a:rPr lang="cs-CZ" dirty="0" smtClean="0"/>
              <a:t>			dodavatel  -  výrobce  -  zákazník</a:t>
            </a:r>
          </a:p>
          <a:p>
            <a:pPr lvl="1">
              <a:buNone/>
            </a:pPr>
            <a:endParaRPr lang="cs-CZ" dirty="0" smtClean="0"/>
          </a:p>
          <a:p>
            <a:r>
              <a:rPr lang="cs-CZ" dirty="0" smtClean="0"/>
              <a:t>Zlepšení schopnosti reagovat na požadavky uživatele.</a:t>
            </a:r>
            <a:endParaRPr lang="cs-CZ"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Moduly SCM</a:t>
            </a:r>
            <a:endParaRPr lang="cs-CZ" dirty="0"/>
          </a:p>
        </p:txBody>
      </p:sp>
      <p:sp>
        <p:nvSpPr>
          <p:cNvPr id="3" name="Zástupný symbol pro obsah 2"/>
          <p:cNvSpPr>
            <a:spLocks noGrp="1"/>
          </p:cNvSpPr>
          <p:nvPr>
            <p:ph idx="1"/>
          </p:nvPr>
        </p:nvSpPr>
        <p:spPr/>
        <p:txBody>
          <a:bodyPr/>
          <a:lstStyle/>
          <a:p>
            <a:r>
              <a:rPr lang="cs-CZ" dirty="0" err="1" smtClean="0"/>
              <a:t>Planning</a:t>
            </a:r>
            <a:r>
              <a:rPr lang="cs-CZ" dirty="0" smtClean="0"/>
              <a:t> – plánování, jak dodat produkt vysoké kvality při nejnižších možných nákladech</a:t>
            </a:r>
          </a:p>
          <a:p>
            <a:r>
              <a:rPr lang="cs-CZ" dirty="0" err="1" smtClean="0"/>
              <a:t>Sourcing</a:t>
            </a:r>
            <a:r>
              <a:rPr lang="cs-CZ" dirty="0" smtClean="0"/>
              <a:t> – vztahy s dodavateli</a:t>
            </a:r>
          </a:p>
          <a:p>
            <a:r>
              <a:rPr lang="cs-CZ" dirty="0" err="1" smtClean="0"/>
              <a:t>Making</a:t>
            </a:r>
            <a:r>
              <a:rPr lang="cs-CZ" dirty="0" smtClean="0"/>
              <a:t> – samotná výroba</a:t>
            </a:r>
          </a:p>
          <a:p>
            <a:r>
              <a:rPr lang="cs-CZ" dirty="0" err="1" smtClean="0"/>
              <a:t>Delivering</a:t>
            </a:r>
            <a:r>
              <a:rPr lang="cs-CZ" dirty="0" smtClean="0"/>
              <a:t> – logistika produktů</a:t>
            </a:r>
          </a:p>
          <a:p>
            <a:r>
              <a:rPr lang="cs-CZ" dirty="0" err="1" smtClean="0"/>
              <a:t>Returning</a:t>
            </a:r>
            <a:r>
              <a:rPr lang="cs-CZ" dirty="0" smtClean="0"/>
              <a:t> - reklamace</a:t>
            </a:r>
            <a:endParaRPr lang="cs-CZ"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r>
              <a:rPr lang="cs-CZ" smtClean="0"/>
              <a:t>Složky SCM systémů</a:t>
            </a:r>
          </a:p>
        </p:txBody>
      </p:sp>
      <p:sp>
        <p:nvSpPr>
          <p:cNvPr id="43011" name="Zástupný symbol pro obsah 2"/>
          <p:cNvSpPr>
            <a:spLocks noGrp="1"/>
          </p:cNvSpPr>
          <p:nvPr>
            <p:ph idx="1"/>
          </p:nvPr>
        </p:nvSpPr>
        <p:spPr/>
        <p:txBody>
          <a:bodyPr/>
          <a:lstStyle/>
          <a:p>
            <a:pPr lvl="1"/>
            <a:r>
              <a:rPr lang="en-US" dirty="0" smtClean="0"/>
              <a:t>The product flow</a:t>
            </a:r>
            <a:r>
              <a:rPr lang="cs-CZ" dirty="0" smtClean="0"/>
              <a:t> (informace o pohybu produktu k zákazníkovi)</a:t>
            </a:r>
            <a:r>
              <a:rPr lang="en-US" dirty="0" smtClean="0"/>
              <a:t> </a:t>
            </a:r>
          </a:p>
          <a:p>
            <a:pPr lvl="1"/>
            <a:r>
              <a:rPr lang="en-US" dirty="0" smtClean="0"/>
              <a:t>The information flow </a:t>
            </a:r>
            <a:r>
              <a:rPr lang="cs-CZ" dirty="0" smtClean="0"/>
              <a:t>(eviduje informace o objednávce a její stav)</a:t>
            </a:r>
            <a:endParaRPr lang="en-US" dirty="0" smtClean="0"/>
          </a:p>
          <a:p>
            <a:pPr lvl="1"/>
            <a:r>
              <a:rPr lang="en-US" dirty="0" smtClean="0"/>
              <a:t>The finances flow</a:t>
            </a:r>
            <a:r>
              <a:rPr lang="cs-CZ" dirty="0" smtClean="0"/>
              <a:t> (sleduje stav plateb za dodávané zboží)</a:t>
            </a:r>
            <a:endParaRPr lang="en-US" dirty="0" smtClean="0"/>
          </a:p>
          <a:p>
            <a:endParaRPr lang="cs-CZ"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p:txBody>
          <a:bodyPr/>
          <a:lstStyle/>
          <a:p>
            <a:r>
              <a:rPr lang="cs-CZ" smtClean="0"/>
              <a:t>SW v SCM systémech</a:t>
            </a:r>
          </a:p>
        </p:txBody>
      </p:sp>
      <p:sp>
        <p:nvSpPr>
          <p:cNvPr id="44035" name="Zástupný symbol pro obsah 2"/>
          <p:cNvSpPr>
            <a:spLocks noGrp="1"/>
          </p:cNvSpPr>
          <p:nvPr>
            <p:ph idx="1"/>
          </p:nvPr>
        </p:nvSpPr>
        <p:spPr/>
        <p:txBody>
          <a:bodyPr/>
          <a:lstStyle/>
          <a:p>
            <a:pPr marL="514350" indent="-514350">
              <a:buFontTx/>
              <a:buAutoNum type="arabicPeriod"/>
            </a:pPr>
            <a:r>
              <a:rPr lang="cs-CZ" dirty="0" err="1" smtClean="0"/>
              <a:t>Planning</a:t>
            </a:r>
            <a:r>
              <a:rPr lang="cs-CZ" dirty="0" smtClean="0"/>
              <a:t> </a:t>
            </a:r>
            <a:r>
              <a:rPr lang="cs-CZ" dirty="0" err="1" smtClean="0"/>
              <a:t>applications</a:t>
            </a:r>
            <a:r>
              <a:rPr lang="cs-CZ" dirty="0" smtClean="0"/>
              <a:t> – optimalizace vyřizování objednávek</a:t>
            </a:r>
          </a:p>
          <a:p>
            <a:pPr marL="514350" indent="-514350">
              <a:buFontTx/>
              <a:buAutoNum type="arabicPeriod"/>
            </a:pPr>
            <a:r>
              <a:rPr lang="cs-CZ" dirty="0" err="1" smtClean="0"/>
              <a:t>Execution</a:t>
            </a:r>
            <a:r>
              <a:rPr lang="cs-CZ" dirty="0" smtClean="0"/>
              <a:t> </a:t>
            </a:r>
            <a:r>
              <a:rPr lang="cs-CZ" dirty="0" err="1" smtClean="0"/>
              <a:t>applications</a:t>
            </a:r>
            <a:r>
              <a:rPr lang="cs-CZ" dirty="0" smtClean="0"/>
              <a:t> – sledování fyzického stavu vyřízení objednávky (produkt, finance)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Zhrnutí</a:t>
            </a:r>
            <a:endParaRPr lang="cs-CZ" dirty="0"/>
          </a:p>
        </p:txBody>
      </p:sp>
      <p:sp>
        <p:nvSpPr>
          <p:cNvPr id="3" name="Zástupný symbol pro obsah 2"/>
          <p:cNvSpPr>
            <a:spLocks noGrp="1"/>
          </p:cNvSpPr>
          <p:nvPr>
            <p:ph idx="1"/>
          </p:nvPr>
        </p:nvSpPr>
        <p:spPr/>
        <p:txBody>
          <a:bodyPr/>
          <a:lstStyle/>
          <a:p>
            <a:r>
              <a:rPr lang="cs-CZ" dirty="0" smtClean="0"/>
              <a:t>Co je to MES?</a:t>
            </a:r>
          </a:p>
          <a:p>
            <a:r>
              <a:rPr lang="cs-CZ" dirty="0" smtClean="0"/>
              <a:t>Jaké jsou cíle </a:t>
            </a:r>
            <a:r>
              <a:rPr lang="cs-CZ" smtClean="0"/>
              <a:t>MES systému?</a:t>
            </a:r>
            <a:endParaRPr lang="cs-CZ" dirty="0" smtClean="0"/>
          </a:p>
          <a:p>
            <a:r>
              <a:rPr lang="cs-CZ" dirty="0" smtClean="0"/>
              <a:t>Jaké funkční oblasti </a:t>
            </a:r>
            <a:r>
              <a:rPr lang="cs-CZ" dirty="0" err="1" smtClean="0"/>
              <a:t>MESu</a:t>
            </a:r>
            <a:r>
              <a:rPr lang="cs-CZ" dirty="0" smtClean="0"/>
              <a:t> znáte?</a:t>
            </a:r>
          </a:p>
          <a:p>
            <a:r>
              <a:rPr lang="cs-CZ" dirty="0" smtClean="0"/>
              <a:t>Co je to APS, QMS, CAD,…?</a:t>
            </a:r>
          </a:p>
          <a:p>
            <a:r>
              <a:rPr lang="cs-CZ" dirty="0" smtClean="0"/>
              <a:t>Co je účelem SCM systémů?</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MESA </a:t>
            </a:r>
            <a:r>
              <a:rPr lang="cs-CZ" dirty="0" err="1" smtClean="0"/>
              <a:t>definition</a:t>
            </a:r>
            <a:r>
              <a:rPr lang="cs-CZ" dirty="0" smtClean="0"/>
              <a:t> </a:t>
            </a:r>
            <a:r>
              <a:rPr lang="cs-CZ" dirty="0" err="1" smtClean="0"/>
              <a:t>of</a:t>
            </a:r>
            <a:r>
              <a:rPr lang="cs-CZ" dirty="0" smtClean="0"/>
              <a:t> MES</a:t>
            </a:r>
            <a:endParaRPr lang="cs-CZ" dirty="0"/>
          </a:p>
        </p:txBody>
      </p:sp>
      <p:sp>
        <p:nvSpPr>
          <p:cNvPr id="3" name="Zástupný symbol pro obsah 2"/>
          <p:cNvSpPr>
            <a:spLocks noGrp="1"/>
          </p:cNvSpPr>
          <p:nvPr>
            <p:ph idx="1"/>
          </p:nvPr>
        </p:nvSpPr>
        <p:spPr/>
        <p:txBody>
          <a:bodyPr/>
          <a:lstStyle/>
          <a:p>
            <a:pPr>
              <a:buNone/>
            </a:pPr>
            <a:r>
              <a:rPr lang="cs-CZ" dirty="0" smtClean="0"/>
              <a:t>	„</a:t>
            </a:r>
            <a:r>
              <a:rPr lang="en-US" sz="2800" i="1" dirty="0" smtClean="0"/>
              <a:t>Using current and accurate data, MES guides, triggers, and reports on plant activities as events occur. The MES set of functions manages production operations from point of order release into manufacturing to point of product delivery into finished goods. MES provides mission critical information about production activities to others across the organization and supply chain via bi-directional communication</a:t>
            </a:r>
            <a:r>
              <a:rPr lang="cs-CZ" sz="2800" i="1" dirty="0" smtClean="0"/>
              <a:t>.“</a:t>
            </a:r>
            <a:endParaRPr lang="cs-CZ"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764704"/>
            <a:ext cx="8229600" cy="5361459"/>
          </a:xfrm>
        </p:spPr>
        <p:txBody>
          <a:bodyPr/>
          <a:lstStyle/>
          <a:p>
            <a:endParaRPr lang="cs-CZ" dirty="0"/>
          </a:p>
        </p:txBody>
      </p:sp>
      <p:sp>
        <p:nvSpPr>
          <p:cNvPr id="4" name="Mrak 3"/>
          <p:cNvSpPr/>
          <p:nvPr/>
        </p:nvSpPr>
        <p:spPr>
          <a:xfrm>
            <a:off x="1403648" y="4725144"/>
            <a:ext cx="5616624" cy="12241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smtClean="0">
                <a:solidFill>
                  <a:schemeClr val="tx1"/>
                </a:solidFill>
              </a:rPr>
              <a:t>Procesní automatizace</a:t>
            </a:r>
            <a:endParaRPr lang="cs-CZ" sz="2400" dirty="0">
              <a:solidFill>
                <a:schemeClr val="tx1"/>
              </a:solidFill>
            </a:endParaRPr>
          </a:p>
        </p:txBody>
      </p:sp>
      <p:sp>
        <p:nvSpPr>
          <p:cNvPr id="5" name="Elipsa 4"/>
          <p:cNvSpPr/>
          <p:nvPr/>
        </p:nvSpPr>
        <p:spPr>
          <a:xfrm>
            <a:off x="2555776" y="836712"/>
            <a:ext cx="331236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solidFill>
                  <a:schemeClr val="tx1"/>
                </a:solidFill>
              </a:rPr>
              <a:t>ERP </a:t>
            </a:r>
            <a:r>
              <a:rPr lang="cs-CZ" sz="2800" dirty="0" smtClean="0">
                <a:solidFill>
                  <a:schemeClr val="tx1"/>
                </a:solidFill>
              </a:rPr>
              <a:t>systém</a:t>
            </a:r>
            <a:endParaRPr lang="cs-CZ" sz="2800" dirty="0">
              <a:solidFill>
                <a:schemeClr val="tx1"/>
              </a:solidFill>
            </a:endParaRPr>
          </a:p>
        </p:txBody>
      </p:sp>
      <p:sp>
        <p:nvSpPr>
          <p:cNvPr id="6" name="Vývojový diagram: příprava 5"/>
          <p:cNvSpPr/>
          <p:nvPr/>
        </p:nvSpPr>
        <p:spPr>
          <a:xfrm>
            <a:off x="2779413" y="2780928"/>
            <a:ext cx="2880320" cy="1296144"/>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rgbClr val="0070C0"/>
                </a:solidFill>
              </a:rPr>
              <a:t>MES</a:t>
            </a:r>
            <a:endParaRPr lang="cs-CZ" sz="4000" dirty="0">
              <a:solidFill>
                <a:srgbClr val="0070C0"/>
              </a:solidFill>
            </a:endParaRPr>
          </a:p>
        </p:txBody>
      </p:sp>
      <p:cxnSp>
        <p:nvCxnSpPr>
          <p:cNvPr id="10" name="Přímá spojovací šipka 9"/>
          <p:cNvCxnSpPr>
            <a:stCxn id="6" idx="2"/>
            <a:endCxn id="4" idx="3"/>
          </p:cNvCxnSpPr>
          <p:nvPr/>
        </p:nvCxnSpPr>
        <p:spPr>
          <a:xfrm flipH="1">
            <a:off x="4211960" y="4077072"/>
            <a:ext cx="7613" cy="718063"/>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3" name="Přímá spojovací šipka 12"/>
          <p:cNvCxnSpPr>
            <a:stCxn id="5" idx="4"/>
            <a:endCxn id="6" idx="0"/>
          </p:cNvCxnSpPr>
          <p:nvPr/>
        </p:nvCxnSpPr>
        <p:spPr>
          <a:xfrm>
            <a:off x="4211960" y="2132856"/>
            <a:ext cx="7613" cy="64807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smtClean="0"/>
              <a:t>Srovnání MES a ERP</a:t>
            </a:r>
          </a:p>
        </p:txBody>
      </p:sp>
      <p:sp>
        <p:nvSpPr>
          <p:cNvPr id="14339" name="Zástupný symbol pro obsah 2"/>
          <p:cNvSpPr>
            <a:spLocks noGrp="1"/>
          </p:cNvSpPr>
          <p:nvPr>
            <p:ph idx="1"/>
          </p:nvPr>
        </p:nvSpPr>
        <p:spPr/>
        <p:txBody>
          <a:bodyPr/>
          <a:lstStyle/>
          <a:p>
            <a:r>
              <a:rPr lang="cs-CZ" dirty="0" smtClean="0">
                <a:solidFill>
                  <a:srgbClr val="0070C0"/>
                </a:solidFill>
              </a:rPr>
              <a:t>ERP pracují na úrovni strategického a taktického řízení firmy</a:t>
            </a:r>
            <a:r>
              <a:rPr lang="cs-CZ" dirty="0" smtClean="0"/>
              <a:t> – plánování, obchodní, finanční, ekonomické procesy…administrativní systémy</a:t>
            </a:r>
          </a:p>
          <a:p>
            <a:r>
              <a:rPr lang="cs-CZ" dirty="0" smtClean="0">
                <a:solidFill>
                  <a:srgbClr val="C00000"/>
                </a:solidFill>
              </a:rPr>
              <a:t>MES – na úrovni taktického až operativního řízení – primárně je to systém řízení výroby</a:t>
            </a:r>
          </a:p>
          <a:p>
            <a:pPr>
              <a:buNone/>
            </a:pPr>
            <a:endParaRPr lang="cs-CZ"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 a účel systémů MES</a:t>
            </a:r>
            <a:endParaRPr lang="cs-CZ" dirty="0"/>
          </a:p>
        </p:txBody>
      </p:sp>
      <p:sp>
        <p:nvSpPr>
          <p:cNvPr id="3" name="Zástupný symbol pro obsah 2"/>
          <p:cNvSpPr>
            <a:spLocks noGrp="1"/>
          </p:cNvSpPr>
          <p:nvPr>
            <p:ph idx="1"/>
          </p:nvPr>
        </p:nvSpPr>
        <p:spPr/>
        <p:txBody>
          <a:bodyPr/>
          <a:lstStyle/>
          <a:p>
            <a:r>
              <a:rPr lang="cs-CZ" dirty="0" smtClean="0"/>
              <a:t>Dosažení nižších nákladů</a:t>
            </a:r>
          </a:p>
          <a:p>
            <a:r>
              <a:rPr lang="cs-CZ" dirty="0" smtClean="0"/>
              <a:t>Zvýšení kvality</a:t>
            </a:r>
          </a:p>
          <a:p>
            <a:r>
              <a:rPr lang="cs-CZ" dirty="0" smtClean="0"/>
              <a:t>Pružnější reagování</a:t>
            </a:r>
            <a:endParaRPr lang="cs-CZ" dirty="0"/>
          </a:p>
        </p:txBody>
      </p:sp>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TotalTime>
  <Words>1080</Words>
  <Application>Microsoft Office PowerPoint</Application>
  <PresentationFormat>Předvádění na obrazovce (4:3)</PresentationFormat>
  <Paragraphs>278</Paragraphs>
  <Slides>54</Slides>
  <Notes>7</Notes>
  <HiddenSlides>0</HiddenSlides>
  <MMClips>0</MMClips>
  <ScaleCrop>false</ScaleCrop>
  <HeadingPairs>
    <vt:vector size="4" baseType="variant">
      <vt:variant>
        <vt:lpstr>Motiv</vt:lpstr>
      </vt:variant>
      <vt:variant>
        <vt:i4>1</vt:i4>
      </vt:variant>
      <vt:variant>
        <vt:lpstr>Nadpisy snímků</vt:lpstr>
      </vt:variant>
      <vt:variant>
        <vt:i4>54</vt:i4>
      </vt:variant>
    </vt:vector>
  </HeadingPairs>
  <TitlesOfParts>
    <vt:vector size="55" baseType="lpstr">
      <vt:lpstr>Výchozí návrh</vt:lpstr>
      <vt:lpstr>Informační systémy podnikové systémy MES</vt:lpstr>
      <vt:lpstr>Cíl přednášky</vt:lpstr>
      <vt:lpstr>MES</vt:lpstr>
      <vt:lpstr>Snímek 4</vt:lpstr>
      <vt:lpstr>Legislativa a odkazy</vt:lpstr>
      <vt:lpstr>MESA definition of MES</vt:lpstr>
      <vt:lpstr>Snímek 7</vt:lpstr>
      <vt:lpstr>Srovnání MES a ERP</vt:lpstr>
      <vt:lpstr>Cíl a účel systémů MES</vt:lpstr>
      <vt:lpstr>Cíle</vt:lpstr>
      <vt:lpstr>Cíle MES systémů</vt:lpstr>
      <vt:lpstr>Cenové modely u MES</vt:lpstr>
      <vt:lpstr>Perspektiva MESu</vt:lpstr>
      <vt:lpstr>Manufacturing 2.0</vt:lpstr>
      <vt:lpstr>FUNKCIONÁLNÍ HIERARCHIE</vt:lpstr>
      <vt:lpstr>Snímek 16</vt:lpstr>
      <vt:lpstr>SCADA systémy - vizualizace</vt:lpstr>
      <vt:lpstr>SCADA - vizualizace</vt:lpstr>
      <vt:lpstr>Důlní dispečink</vt:lpstr>
      <vt:lpstr>Dispečink Hyundai</vt:lpstr>
      <vt:lpstr>Technologie LED</vt:lpstr>
      <vt:lpstr>Snímek 22</vt:lpstr>
      <vt:lpstr>Funkční oblasti MES</vt:lpstr>
      <vt:lpstr>Alokace a řízení zdrojů (Resource Allocation and Status) </vt:lpstr>
      <vt:lpstr>Dispečerské řízení výroby (Dispatching Production Unit) </vt:lpstr>
      <vt:lpstr>Sběr dat  (Data Collection/Acquisition)</vt:lpstr>
      <vt:lpstr>Řízení kvality (Quality Management)</vt:lpstr>
      <vt:lpstr>Řízení procesu (Process Management) </vt:lpstr>
      <vt:lpstr>Informační systém technologických dat</vt:lpstr>
      <vt:lpstr>Plánování a sledování výroby</vt:lpstr>
      <vt:lpstr>Analýzy výkonnosti (Performance Analysis)</vt:lpstr>
      <vt:lpstr>Bilancování</vt:lpstr>
      <vt:lpstr>Rozvrhování operací  (Operations Scheduling)</vt:lpstr>
      <vt:lpstr>Ganttův diagram</vt:lpstr>
      <vt:lpstr>Řízení dokumentace  (Document Control)</vt:lpstr>
      <vt:lpstr>Řízení pracovních sil   (Labour Management)</vt:lpstr>
      <vt:lpstr>Řízení údržby  (Maintenance Management) </vt:lpstr>
      <vt:lpstr>Snímek 38</vt:lpstr>
      <vt:lpstr>Snímek 39</vt:lpstr>
      <vt:lpstr>QMS</vt:lpstr>
      <vt:lpstr>PLM</vt:lpstr>
      <vt:lpstr>CAM</vt:lpstr>
      <vt:lpstr>APS</vt:lpstr>
      <vt:lpstr>Just-in-time</vt:lpstr>
      <vt:lpstr>Snímek 45</vt:lpstr>
      <vt:lpstr>Visualizing KPI (Key Performance Indicators)</vt:lpstr>
      <vt:lpstr>Gantt diagram</vt:lpstr>
      <vt:lpstr>Forecasting</vt:lpstr>
      <vt:lpstr>Typy Forecastingu</vt:lpstr>
      <vt:lpstr>SCM</vt:lpstr>
      <vt:lpstr>Moduly SCM</vt:lpstr>
      <vt:lpstr>Složky SCM systémů</vt:lpstr>
      <vt:lpstr>SW v SCM systémech</vt:lpstr>
      <vt:lpstr>Zhrnutí</vt:lpstr>
    </vt:vector>
  </TitlesOfParts>
  <Company>Kovo, Informační systémy a. 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Informační systémy  CRM SYSTÉMY</dc:title>
  <dc:creator>Danel</dc:creator>
  <cp:lastModifiedBy>Roman Danel</cp:lastModifiedBy>
  <cp:revision>74</cp:revision>
  <dcterms:created xsi:type="dcterms:W3CDTF">2009-04-08T21:23:14Z</dcterms:created>
  <dcterms:modified xsi:type="dcterms:W3CDTF">2014-11-01T19:39:29Z</dcterms:modified>
</cp:coreProperties>
</file>